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3" r:id="rId65"/>
    <p:sldId id="320" r:id="rId66"/>
    <p:sldId id="321" r:id="rId67"/>
    <p:sldId id="322" r:id="rId68"/>
    <p:sldId id="324" r:id="rId69"/>
    <p:sldId id="325" r:id="rId7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9BE73-4F78-B744-9FC7-73BBEF87C52A}" type="datetimeFigureOut">
              <a:rPr lang="en-US" smtClean="0"/>
              <a:pPr/>
              <a:t>10/2/11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C2309-BC0E-7444-B5F3-EBB17594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edia%5C06_14LysosomeFormation_A.html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edia%5C06_15ParameciumVacuole_SV.mpg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edia%5C06_24CiliaFlagella_A.html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edia%5C06_27cCytoplasmicStream_SV.mpg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media%5C06_31bDesmosomes_A.html" TargetMode="External"/><Relationship Id="rId4" Type="http://schemas.openxmlformats.org/officeDocument/2006/relationships/hyperlink" Target="media%5C06_31cGapJunctions_A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edia%5C06_31aTightJunctions_A.html" TargetMode="Externa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6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Tour of the Cell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8988" y="227013"/>
            <a:ext cx="5024437" cy="6402387"/>
          </a:xfrm>
          <a:prstGeom prst="rect">
            <a:avLst/>
          </a:prstGeom>
          <a:noFill/>
        </p:spPr>
      </p:pic>
      <p:sp>
        <p:nvSpPr>
          <p:cNvPr id="414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6-5b</a:t>
            </a:r>
            <a:endParaRPr lang="en-US" sz="1500"/>
          </a:p>
        </p:txBody>
      </p:sp>
      <p:sp>
        <p:nvSpPr>
          <p:cNvPr id="414724" name="Text Box 4"/>
          <p:cNvSpPr txBox="1">
            <a:spLocks noChangeArrowheads="1"/>
          </p:cNvSpPr>
          <p:nvPr/>
        </p:nvSpPr>
        <p:spPr bwMode="auto">
          <a:xfrm>
            <a:off x="2324100" y="3041650"/>
            <a:ext cx="1254125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Pellet rich in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nuclei and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cellular debris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25" name="Text Box 5"/>
          <p:cNvSpPr txBox="1">
            <a:spLocks noChangeArrowheads="1"/>
          </p:cNvSpPr>
          <p:nvPr/>
        </p:nvSpPr>
        <p:spPr bwMode="auto">
          <a:xfrm>
            <a:off x="3421063" y="4162425"/>
            <a:ext cx="1508125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Pellet rich in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mitochondria 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(and chloro-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plasts if cells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are from a plant)</a:t>
            </a:r>
          </a:p>
        </p:txBody>
      </p:sp>
      <p:sp>
        <p:nvSpPr>
          <p:cNvPr id="414726" name="Text Box 6"/>
          <p:cNvSpPr txBox="1">
            <a:spLocks noChangeArrowheads="1"/>
          </p:cNvSpPr>
          <p:nvPr/>
        </p:nvSpPr>
        <p:spPr bwMode="auto">
          <a:xfrm>
            <a:off x="4492625" y="5124450"/>
            <a:ext cx="1552575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Pellet rich in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“microsomes”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(pieces of plasma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membranes and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cells’ internal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membranes)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27" name="Text Box 7"/>
          <p:cNvSpPr txBox="1">
            <a:spLocks noChangeArrowheads="1"/>
          </p:cNvSpPr>
          <p:nvPr/>
        </p:nvSpPr>
        <p:spPr bwMode="auto">
          <a:xfrm>
            <a:off x="5838825" y="6030913"/>
            <a:ext cx="11588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400" b="1"/>
              <a:t>Pellet rich in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400" b="1"/>
              <a:t>ribosomes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28" name="Text Box 8"/>
          <p:cNvSpPr txBox="1">
            <a:spLocks noChangeArrowheads="1"/>
          </p:cNvSpPr>
          <p:nvPr/>
        </p:nvSpPr>
        <p:spPr bwMode="auto">
          <a:xfrm>
            <a:off x="5657850" y="3617913"/>
            <a:ext cx="12414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150,000 </a:t>
            </a:r>
            <a:r>
              <a:rPr kumimoji="0" lang="en-US" sz="1400" b="1" i="1"/>
              <a:t>g</a:t>
            </a:r>
            <a:endParaRPr kumimoji="0" lang="en-US" sz="1400" b="1"/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3 hr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29" name="Text Box 9"/>
          <p:cNvSpPr txBox="1">
            <a:spLocks noChangeArrowheads="1"/>
          </p:cNvSpPr>
          <p:nvPr/>
        </p:nvSpPr>
        <p:spPr bwMode="auto">
          <a:xfrm>
            <a:off x="4489450" y="2681288"/>
            <a:ext cx="12414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80,000 </a:t>
            </a:r>
            <a:r>
              <a:rPr kumimoji="0" lang="en-US" sz="1400" b="1" i="1"/>
              <a:t>g</a:t>
            </a:r>
            <a:endParaRPr kumimoji="0" lang="en-US" sz="1400" b="1"/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60 min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30" name="Text Box 10"/>
          <p:cNvSpPr txBox="1">
            <a:spLocks noChangeArrowheads="1"/>
          </p:cNvSpPr>
          <p:nvPr/>
        </p:nvSpPr>
        <p:spPr bwMode="auto">
          <a:xfrm>
            <a:off x="3397250" y="1709738"/>
            <a:ext cx="12414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20,000 </a:t>
            </a:r>
            <a:r>
              <a:rPr kumimoji="0" lang="en-US" sz="1400" b="1" i="1"/>
              <a:t>g</a:t>
            </a:r>
            <a:endParaRPr kumimoji="0" lang="en-US" sz="1400" b="1"/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20 min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31" name="Text Box 11"/>
          <p:cNvSpPr txBox="1">
            <a:spLocks noChangeArrowheads="1"/>
          </p:cNvSpPr>
          <p:nvPr/>
        </p:nvSpPr>
        <p:spPr bwMode="auto">
          <a:xfrm>
            <a:off x="2193925" y="271463"/>
            <a:ext cx="14192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1000 </a:t>
            </a:r>
            <a:r>
              <a:rPr kumimoji="0" lang="en-US" sz="1400" b="1" i="1"/>
              <a:t>g</a:t>
            </a:r>
            <a:endParaRPr kumimoji="0" lang="en-US" sz="1400" b="1"/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(1000 times the</a:t>
            </a:r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force of gravity)</a:t>
            </a:r>
          </a:p>
          <a:p>
            <a:pPr marL="457200" indent="-457200" algn="ctr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10 min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32" name="Text Box 12"/>
          <p:cNvSpPr txBox="1">
            <a:spLocks noChangeArrowheads="1"/>
          </p:cNvSpPr>
          <p:nvPr/>
        </p:nvSpPr>
        <p:spPr bwMode="auto">
          <a:xfrm>
            <a:off x="3432175" y="1089025"/>
            <a:ext cx="17272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Supernatant poured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400" b="1"/>
              <a:t>into next tube</a:t>
            </a:r>
            <a:endParaRPr kumimoji="0" lang="en-US" sz="1400" b="1">
              <a:latin typeface="Times" charset="0"/>
            </a:endParaRPr>
          </a:p>
        </p:txBody>
      </p:sp>
      <p:sp>
        <p:nvSpPr>
          <p:cNvPr id="414733" name="Line 13"/>
          <p:cNvSpPr>
            <a:spLocks noChangeShapeType="1"/>
          </p:cNvSpPr>
          <p:nvPr/>
        </p:nvSpPr>
        <p:spPr bwMode="auto">
          <a:xfrm>
            <a:off x="2832100" y="2714625"/>
            <a:ext cx="0" cy="295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734" name="Line 14"/>
          <p:cNvSpPr>
            <a:spLocks noChangeShapeType="1"/>
          </p:cNvSpPr>
          <p:nvPr/>
        </p:nvSpPr>
        <p:spPr bwMode="auto">
          <a:xfrm>
            <a:off x="4013200" y="3838575"/>
            <a:ext cx="0" cy="273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735" name="Line 15"/>
          <p:cNvSpPr>
            <a:spLocks noChangeShapeType="1"/>
          </p:cNvSpPr>
          <p:nvPr/>
        </p:nvSpPr>
        <p:spPr bwMode="auto">
          <a:xfrm>
            <a:off x="5124450" y="4835525"/>
            <a:ext cx="0" cy="263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736" name="Line 16"/>
          <p:cNvSpPr>
            <a:spLocks noChangeShapeType="1"/>
          </p:cNvSpPr>
          <p:nvPr/>
        </p:nvSpPr>
        <p:spPr bwMode="auto">
          <a:xfrm>
            <a:off x="6286500" y="5822950"/>
            <a:ext cx="0" cy="225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914400"/>
          </a:xfrm>
        </p:spPr>
        <p:txBody>
          <a:bodyPr>
            <a:normAutofit fontScale="90000"/>
          </a:bodyPr>
          <a:lstStyle/>
          <a:p>
            <a:pPr marL="57150" indent="6350"/>
            <a:r>
              <a:rPr lang="en-US"/>
              <a:t>Concept 6.2: Eukaryotic cells have internal membranes that compartmentalize their functions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3722688"/>
          </a:xfrm>
        </p:spPr>
        <p:txBody>
          <a:bodyPr/>
          <a:lstStyle/>
          <a:p>
            <a:r>
              <a:rPr lang="en-US" sz="2800"/>
              <a:t>The basic structural and functional unit of every organism is one of two types of cells: prokaryotic or eukaryotic</a:t>
            </a:r>
          </a:p>
          <a:p>
            <a:r>
              <a:rPr lang="en-US" sz="2800"/>
              <a:t>Only organisms of the domains Bacteria and Archaea consist of prokaryotic cells</a:t>
            </a:r>
          </a:p>
          <a:p>
            <a:r>
              <a:rPr lang="en-US" sz="2800"/>
              <a:t>Protists, fungi, animals, and plants all consist of eukaryotic cells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Comparing Prokaryotic and Eukaryotic Cells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3424238"/>
          </a:xfrm>
        </p:spPr>
        <p:txBody>
          <a:bodyPr/>
          <a:lstStyle/>
          <a:p>
            <a:r>
              <a:rPr lang="en-US" sz="2800"/>
              <a:t>Basic features of all cells: </a:t>
            </a:r>
          </a:p>
          <a:p>
            <a:pPr lvl="1"/>
            <a:r>
              <a:rPr lang="en-US"/>
              <a:t>Plasma membrane</a:t>
            </a:r>
          </a:p>
          <a:p>
            <a:pPr lvl="1"/>
            <a:r>
              <a:rPr lang="en-US"/>
              <a:t>Semifluid substance called the cytosol</a:t>
            </a:r>
          </a:p>
          <a:p>
            <a:pPr lvl="1"/>
            <a:r>
              <a:rPr lang="en-US"/>
              <a:t>Chromosomes (carry genes)</a:t>
            </a:r>
          </a:p>
          <a:p>
            <a:pPr lvl="1"/>
            <a:r>
              <a:rPr lang="en-US"/>
              <a:t>Ribosomes (make proteins)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2441575"/>
          </a:xfrm>
        </p:spPr>
        <p:txBody>
          <a:bodyPr/>
          <a:lstStyle/>
          <a:p>
            <a:r>
              <a:rPr lang="en-US" sz="2800"/>
              <a:t>Prokaryotic cells have no nucleus</a:t>
            </a:r>
          </a:p>
          <a:p>
            <a:r>
              <a:rPr lang="en-US" sz="2800"/>
              <a:t>In a prokaryotic cell, DNA is in an unbound region called the nucleoid</a:t>
            </a:r>
          </a:p>
          <a:p>
            <a:r>
              <a:rPr lang="en-US" sz="2800"/>
              <a:t>Prokaryotic cells lack membrane-bound organelles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746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687388"/>
            <a:ext cx="8535987" cy="5481637"/>
          </a:xfrm>
          <a:prstGeom prst="rect">
            <a:avLst/>
          </a:prstGeom>
          <a:noFill/>
        </p:spPr>
      </p:pic>
      <p:sp>
        <p:nvSpPr>
          <p:cNvPr id="415747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6-6</a:t>
            </a:r>
          </a:p>
        </p:txBody>
      </p:sp>
      <p:sp>
        <p:nvSpPr>
          <p:cNvPr id="415748" name="Text Box 1028"/>
          <p:cNvSpPr txBox="1">
            <a:spLocks noChangeArrowheads="1"/>
          </p:cNvSpPr>
          <p:nvPr/>
        </p:nvSpPr>
        <p:spPr bwMode="auto">
          <a:xfrm>
            <a:off x="895350" y="5138738"/>
            <a:ext cx="15303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800" b="1"/>
              <a:t>A typical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800" b="1"/>
              <a:t>rod-shaped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800" b="1"/>
              <a:t>bacterium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49" name="Text Box 1029"/>
          <p:cNvSpPr txBox="1">
            <a:spLocks noChangeArrowheads="1"/>
          </p:cNvSpPr>
          <p:nvPr/>
        </p:nvSpPr>
        <p:spPr bwMode="auto">
          <a:xfrm>
            <a:off x="5870575" y="5141913"/>
            <a:ext cx="292735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800" b="1"/>
              <a:t>A thin section through the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800" b="1"/>
              <a:t>bacterium </a:t>
            </a:r>
            <a:r>
              <a:rPr kumimoji="0" lang="en-US" sz="1800" b="1" i="1"/>
              <a:t>Bacillus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800" b="1" i="1"/>
              <a:t>coagulans</a:t>
            </a:r>
            <a:r>
              <a:rPr kumimoji="0" lang="en-US" sz="1800" b="1"/>
              <a:t> (TEM)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50" name="Text Box 1030"/>
          <p:cNvSpPr txBox="1">
            <a:spLocks noChangeArrowheads="1"/>
          </p:cNvSpPr>
          <p:nvPr/>
        </p:nvSpPr>
        <p:spPr bwMode="auto">
          <a:xfrm>
            <a:off x="7927975" y="3779838"/>
            <a:ext cx="736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0.5 µm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51" name="Text Box 1031"/>
          <p:cNvSpPr txBox="1">
            <a:spLocks noChangeArrowheads="1"/>
          </p:cNvSpPr>
          <p:nvPr/>
        </p:nvSpPr>
        <p:spPr bwMode="auto">
          <a:xfrm>
            <a:off x="3508375" y="766763"/>
            <a:ext cx="736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Pili</a:t>
            </a:r>
            <a:endParaRPr kumimoji="0" lang="en-US" sz="18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5752" name="Text Box 1032"/>
          <p:cNvSpPr txBox="1">
            <a:spLocks noChangeArrowheads="1"/>
          </p:cNvSpPr>
          <p:nvPr/>
        </p:nvSpPr>
        <p:spPr bwMode="auto">
          <a:xfrm>
            <a:off x="3889375" y="1262063"/>
            <a:ext cx="1057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Nucleoid</a:t>
            </a:r>
            <a:endParaRPr kumimoji="0" lang="en-US" sz="18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5753" name="Text Box 1033"/>
          <p:cNvSpPr txBox="1">
            <a:spLocks noChangeArrowheads="1"/>
          </p:cNvSpPr>
          <p:nvPr/>
        </p:nvSpPr>
        <p:spPr bwMode="auto">
          <a:xfrm>
            <a:off x="4200525" y="1817688"/>
            <a:ext cx="1266825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Ribosomes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54" name="Text Box 1034"/>
          <p:cNvSpPr txBox="1">
            <a:spLocks noChangeArrowheads="1"/>
          </p:cNvSpPr>
          <p:nvPr/>
        </p:nvSpPr>
        <p:spPr bwMode="auto">
          <a:xfrm>
            <a:off x="4495800" y="2354263"/>
            <a:ext cx="1463675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Plasma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membrane</a:t>
            </a:r>
            <a:endParaRPr kumimoji="0" lang="en-US" sz="18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5755" name="Text Box 1035"/>
          <p:cNvSpPr txBox="1">
            <a:spLocks noChangeArrowheads="1"/>
          </p:cNvSpPr>
          <p:nvPr/>
        </p:nvSpPr>
        <p:spPr bwMode="auto">
          <a:xfrm>
            <a:off x="4667250" y="3167063"/>
            <a:ext cx="10033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Cell</a:t>
            </a:r>
            <a:r>
              <a:rPr kumimoji="0" lang="en-US" sz="1800" b="1"/>
              <a:t> </a:t>
            </a:r>
            <a:r>
              <a:rPr kumimoji="0" lang="en-US" sz="1800" b="1">
                <a:solidFill>
                  <a:srgbClr val="0099B3"/>
                </a:solidFill>
              </a:rPr>
              <a:t>wall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56" name="Text Box 1036"/>
          <p:cNvSpPr txBox="1">
            <a:spLocks noChangeArrowheads="1"/>
          </p:cNvSpPr>
          <p:nvPr/>
        </p:nvSpPr>
        <p:spPr bwMode="auto">
          <a:xfrm>
            <a:off x="5080000" y="3602038"/>
            <a:ext cx="10033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Capsule</a:t>
            </a:r>
            <a:endParaRPr kumimoji="0" lang="en-US" sz="18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5757" name="Text Box 1037"/>
          <p:cNvSpPr txBox="1">
            <a:spLocks noChangeArrowheads="1"/>
          </p:cNvSpPr>
          <p:nvPr/>
        </p:nvSpPr>
        <p:spPr bwMode="auto">
          <a:xfrm>
            <a:off x="4943475" y="4116388"/>
            <a:ext cx="10033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Flagella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5758" name="Text Box 1038"/>
          <p:cNvSpPr txBox="1">
            <a:spLocks noChangeArrowheads="1"/>
          </p:cNvSpPr>
          <p:nvPr/>
        </p:nvSpPr>
        <p:spPr bwMode="auto">
          <a:xfrm>
            <a:off x="450850" y="3240088"/>
            <a:ext cx="1463675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Bacterial</a:t>
            </a:r>
          </a:p>
          <a:p>
            <a:pPr marL="457200" indent="-457200">
              <a:buFont typeface="Times" charset="0"/>
              <a:buNone/>
            </a:pPr>
            <a:r>
              <a:rPr kumimoji="0" lang="en-US" sz="1800" b="1">
                <a:solidFill>
                  <a:srgbClr val="0099B3"/>
                </a:solidFill>
              </a:rPr>
              <a:t>chromosome</a:t>
            </a:r>
            <a:endParaRPr kumimoji="0" lang="en-US" sz="18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5759" name="Line 1039"/>
          <p:cNvSpPr>
            <a:spLocks noChangeShapeType="1"/>
          </p:cNvSpPr>
          <p:nvPr/>
        </p:nvSpPr>
        <p:spPr bwMode="auto">
          <a:xfrm>
            <a:off x="7874000" y="3727450"/>
            <a:ext cx="81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0" name="Line 1040"/>
          <p:cNvSpPr>
            <a:spLocks noChangeShapeType="1"/>
          </p:cNvSpPr>
          <p:nvPr/>
        </p:nvSpPr>
        <p:spPr bwMode="auto">
          <a:xfrm>
            <a:off x="7874000" y="3679825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1" name="Line 1041"/>
          <p:cNvSpPr>
            <a:spLocks noChangeShapeType="1"/>
          </p:cNvSpPr>
          <p:nvPr/>
        </p:nvSpPr>
        <p:spPr bwMode="auto">
          <a:xfrm>
            <a:off x="8689975" y="3679825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2" name="Line 1042"/>
          <p:cNvSpPr>
            <a:spLocks noChangeShapeType="1"/>
          </p:cNvSpPr>
          <p:nvPr/>
        </p:nvSpPr>
        <p:spPr bwMode="auto">
          <a:xfrm flipH="1">
            <a:off x="2263775" y="882650"/>
            <a:ext cx="1200150" cy="1206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3" name="Line 1043"/>
          <p:cNvSpPr>
            <a:spLocks noChangeShapeType="1"/>
          </p:cNvSpPr>
          <p:nvPr/>
        </p:nvSpPr>
        <p:spPr bwMode="auto">
          <a:xfrm flipH="1">
            <a:off x="2422525" y="885825"/>
            <a:ext cx="1041400" cy="3397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4" name="Line 1044"/>
          <p:cNvSpPr>
            <a:spLocks noChangeShapeType="1"/>
          </p:cNvSpPr>
          <p:nvPr/>
        </p:nvSpPr>
        <p:spPr bwMode="auto">
          <a:xfrm flipH="1">
            <a:off x="2873375" y="1397000"/>
            <a:ext cx="977900" cy="11906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5" name="Line 1045"/>
          <p:cNvSpPr>
            <a:spLocks noChangeShapeType="1"/>
          </p:cNvSpPr>
          <p:nvPr/>
        </p:nvSpPr>
        <p:spPr bwMode="auto">
          <a:xfrm flipH="1">
            <a:off x="2978150" y="1930400"/>
            <a:ext cx="1184275" cy="8032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6" name="Line 1046"/>
          <p:cNvSpPr>
            <a:spLocks noChangeShapeType="1"/>
          </p:cNvSpPr>
          <p:nvPr/>
        </p:nvSpPr>
        <p:spPr bwMode="auto">
          <a:xfrm flipH="1">
            <a:off x="3101975" y="2508250"/>
            <a:ext cx="1301750" cy="3333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7" name="Line 1047"/>
          <p:cNvSpPr>
            <a:spLocks noChangeShapeType="1"/>
          </p:cNvSpPr>
          <p:nvPr/>
        </p:nvSpPr>
        <p:spPr bwMode="auto">
          <a:xfrm flipV="1">
            <a:off x="1990725" y="2628900"/>
            <a:ext cx="581025" cy="739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8" name="Line 1048"/>
          <p:cNvSpPr>
            <a:spLocks noChangeShapeType="1"/>
          </p:cNvSpPr>
          <p:nvPr/>
        </p:nvSpPr>
        <p:spPr bwMode="auto">
          <a:xfrm flipH="1" flipV="1">
            <a:off x="3260725" y="3063875"/>
            <a:ext cx="1374775" cy="1651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69" name="Line 1049"/>
          <p:cNvSpPr>
            <a:spLocks noChangeShapeType="1"/>
          </p:cNvSpPr>
          <p:nvPr/>
        </p:nvSpPr>
        <p:spPr bwMode="auto">
          <a:xfrm flipH="1" flipV="1">
            <a:off x="3378200" y="3311525"/>
            <a:ext cx="1666875" cy="3683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0" name="Line 1050"/>
          <p:cNvSpPr>
            <a:spLocks noChangeShapeType="1"/>
          </p:cNvSpPr>
          <p:nvPr/>
        </p:nvSpPr>
        <p:spPr bwMode="auto">
          <a:xfrm flipH="1">
            <a:off x="4057650" y="4213225"/>
            <a:ext cx="857250" cy="158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1" name="Line 1051"/>
          <p:cNvSpPr>
            <a:spLocks noChangeShapeType="1"/>
          </p:cNvSpPr>
          <p:nvPr/>
        </p:nvSpPr>
        <p:spPr bwMode="auto">
          <a:xfrm flipH="1">
            <a:off x="3800475" y="4213225"/>
            <a:ext cx="1117600" cy="7302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2" name="Line 1052"/>
          <p:cNvSpPr>
            <a:spLocks noChangeShapeType="1"/>
          </p:cNvSpPr>
          <p:nvPr/>
        </p:nvSpPr>
        <p:spPr bwMode="auto">
          <a:xfrm flipV="1">
            <a:off x="6111875" y="3079750"/>
            <a:ext cx="1444625" cy="5746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3" name="Line 1053"/>
          <p:cNvSpPr>
            <a:spLocks noChangeShapeType="1"/>
          </p:cNvSpPr>
          <p:nvPr/>
        </p:nvSpPr>
        <p:spPr bwMode="auto">
          <a:xfrm flipV="1">
            <a:off x="5734050" y="2682875"/>
            <a:ext cx="1622425" cy="577850"/>
          </a:xfrm>
          <a:prstGeom prst="line">
            <a:avLst/>
          </a:prstGeom>
          <a:noFill/>
          <a:ln w="15875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4" name="Line 1054"/>
          <p:cNvSpPr>
            <a:spLocks noChangeShapeType="1"/>
          </p:cNvSpPr>
          <p:nvPr/>
        </p:nvSpPr>
        <p:spPr bwMode="auto">
          <a:xfrm flipV="1">
            <a:off x="5422900" y="2244725"/>
            <a:ext cx="1746250" cy="2413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5" name="Line 1055"/>
          <p:cNvSpPr>
            <a:spLocks noChangeShapeType="1"/>
          </p:cNvSpPr>
          <p:nvPr/>
        </p:nvSpPr>
        <p:spPr bwMode="auto">
          <a:xfrm>
            <a:off x="5508625" y="1946275"/>
            <a:ext cx="1898650" cy="247650"/>
          </a:xfrm>
          <a:prstGeom prst="line">
            <a:avLst/>
          </a:prstGeom>
          <a:noFill/>
          <a:ln w="15875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776" name="Line 1056"/>
          <p:cNvSpPr>
            <a:spLocks noChangeShapeType="1"/>
          </p:cNvSpPr>
          <p:nvPr/>
        </p:nvSpPr>
        <p:spPr bwMode="auto">
          <a:xfrm>
            <a:off x="5019675" y="1352550"/>
            <a:ext cx="2190750" cy="4032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4000500"/>
          </a:xfrm>
        </p:spPr>
        <p:txBody>
          <a:bodyPr/>
          <a:lstStyle/>
          <a:p>
            <a:pPr>
              <a:buFont typeface="Times" charset="0"/>
              <a:buChar char="•"/>
            </a:pPr>
            <a:r>
              <a:rPr lang="en-US" sz="2800"/>
              <a:t>Eukaryotic cells have DNA in a nucleus that is bounded by a membranous nuclear envelope</a:t>
            </a:r>
          </a:p>
          <a:p>
            <a:r>
              <a:rPr lang="en-US" sz="2800"/>
              <a:t>Eukaryotic cells have membrane-bound organelles</a:t>
            </a:r>
          </a:p>
          <a:p>
            <a:r>
              <a:rPr lang="en-US" sz="2800"/>
              <a:t>Eukaryotic cells are generally much larger than prokaryotic cells</a:t>
            </a:r>
          </a:p>
          <a:p>
            <a:r>
              <a:rPr lang="en-US" sz="2800"/>
              <a:t>The logistics of carrying out cellular metabolism sets limits on the size of cells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7588" y="227013"/>
            <a:ext cx="7108825" cy="6402387"/>
          </a:xfrm>
          <a:prstGeom prst="rect">
            <a:avLst/>
          </a:prstGeom>
          <a:noFill/>
        </p:spPr>
      </p:pic>
      <p:sp>
        <p:nvSpPr>
          <p:cNvPr id="416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6-7</a:t>
            </a:r>
          </a:p>
        </p:txBody>
      </p:sp>
      <p:sp>
        <p:nvSpPr>
          <p:cNvPr id="416772" name="Text Box 4"/>
          <p:cNvSpPr txBox="1">
            <a:spLocks noChangeArrowheads="1"/>
          </p:cNvSpPr>
          <p:nvPr/>
        </p:nvSpPr>
        <p:spPr bwMode="auto">
          <a:xfrm>
            <a:off x="1298575" y="3011488"/>
            <a:ext cx="2070100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Total surface area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(height x width x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number of sides x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number of boxes)</a:t>
            </a:r>
            <a:endParaRPr kumimoji="0" lang="en-US" sz="1700" b="1">
              <a:latin typeface="Times" charset="0"/>
            </a:endParaRPr>
          </a:p>
        </p:txBody>
      </p:sp>
      <p:sp>
        <p:nvSpPr>
          <p:cNvPr id="416773" name="Text Box 5"/>
          <p:cNvSpPr txBox="1">
            <a:spLocks noChangeArrowheads="1"/>
          </p:cNvSpPr>
          <p:nvPr/>
        </p:nvSpPr>
        <p:spPr bwMode="auto">
          <a:xfrm>
            <a:off x="4448175" y="341471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6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4" name="Text Box 6"/>
          <p:cNvSpPr txBox="1">
            <a:spLocks noChangeArrowheads="1"/>
          </p:cNvSpPr>
          <p:nvPr/>
        </p:nvSpPr>
        <p:spPr bwMode="auto">
          <a:xfrm>
            <a:off x="5700713" y="4625975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125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5" name="Text Box 7"/>
          <p:cNvSpPr txBox="1">
            <a:spLocks noChangeArrowheads="1"/>
          </p:cNvSpPr>
          <p:nvPr/>
        </p:nvSpPr>
        <p:spPr bwMode="auto">
          <a:xfrm>
            <a:off x="7116763" y="4625975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125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6" name="Text Box 8"/>
          <p:cNvSpPr txBox="1">
            <a:spLocks noChangeArrowheads="1"/>
          </p:cNvSpPr>
          <p:nvPr/>
        </p:nvSpPr>
        <p:spPr bwMode="auto">
          <a:xfrm>
            <a:off x="5694363" y="341471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150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7" name="Text Box 9"/>
          <p:cNvSpPr txBox="1">
            <a:spLocks noChangeArrowheads="1"/>
          </p:cNvSpPr>
          <p:nvPr/>
        </p:nvSpPr>
        <p:spPr bwMode="auto">
          <a:xfrm>
            <a:off x="7112000" y="3413125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750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8" name="Text Box 10"/>
          <p:cNvSpPr txBox="1">
            <a:spLocks noChangeArrowheads="1"/>
          </p:cNvSpPr>
          <p:nvPr/>
        </p:nvSpPr>
        <p:spPr bwMode="auto">
          <a:xfrm>
            <a:off x="4437063" y="462756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79" name="Text Box 11"/>
          <p:cNvSpPr txBox="1">
            <a:spLocks noChangeArrowheads="1"/>
          </p:cNvSpPr>
          <p:nvPr/>
        </p:nvSpPr>
        <p:spPr bwMode="auto">
          <a:xfrm>
            <a:off x="4179888" y="2520950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0" name="Text Box 12"/>
          <p:cNvSpPr txBox="1">
            <a:spLocks noChangeArrowheads="1"/>
          </p:cNvSpPr>
          <p:nvPr/>
        </p:nvSpPr>
        <p:spPr bwMode="auto">
          <a:xfrm>
            <a:off x="6592888" y="224631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1" name="Text Box 13"/>
          <p:cNvSpPr txBox="1">
            <a:spLocks noChangeArrowheads="1"/>
          </p:cNvSpPr>
          <p:nvPr/>
        </p:nvSpPr>
        <p:spPr bwMode="auto">
          <a:xfrm>
            <a:off x="5087938" y="1933575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5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2" name="Text Box 14"/>
          <p:cNvSpPr txBox="1">
            <a:spLocks noChangeArrowheads="1"/>
          </p:cNvSpPr>
          <p:nvPr/>
        </p:nvSpPr>
        <p:spPr bwMode="auto">
          <a:xfrm>
            <a:off x="5727700" y="581501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1.2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3" name="Text Box 15"/>
          <p:cNvSpPr txBox="1">
            <a:spLocks noChangeArrowheads="1"/>
          </p:cNvSpPr>
          <p:nvPr/>
        </p:nvSpPr>
        <p:spPr bwMode="auto">
          <a:xfrm>
            <a:off x="7248525" y="5808663"/>
            <a:ext cx="4984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6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4" name="Text Box 16"/>
          <p:cNvSpPr txBox="1">
            <a:spLocks noChangeArrowheads="1"/>
          </p:cNvSpPr>
          <p:nvPr/>
        </p:nvSpPr>
        <p:spPr bwMode="auto">
          <a:xfrm>
            <a:off x="4445000" y="5810250"/>
            <a:ext cx="4984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1800" b="1"/>
              <a:t>6</a:t>
            </a:r>
            <a:endParaRPr kumimoji="0" lang="en-US" sz="1800" b="1">
              <a:latin typeface="Times" charset="0"/>
            </a:endParaRPr>
          </a:p>
        </p:txBody>
      </p:sp>
      <p:sp>
        <p:nvSpPr>
          <p:cNvPr id="416785" name="Text Box 17"/>
          <p:cNvSpPr txBox="1">
            <a:spLocks noChangeArrowheads="1"/>
          </p:cNvSpPr>
          <p:nvPr/>
        </p:nvSpPr>
        <p:spPr bwMode="auto">
          <a:xfrm>
            <a:off x="1298575" y="4246563"/>
            <a:ext cx="25781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Total volume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(height x width x length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X number of boxes)</a:t>
            </a:r>
            <a:endParaRPr kumimoji="0" lang="en-US" sz="1700" b="1">
              <a:latin typeface="Times" charset="0"/>
            </a:endParaRPr>
          </a:p>
        </p:txBody>
      </p:sp>
      <p:sp>
        <p:nvSpPr>
          <p:cNvPr id="416786" name="Text Box 18"/>
          <p:cNvSpPr txBox="1">
            <a:spLocks noChangeArrowheads="1"/>
          </p:cNvSpPr>
          <p:nvPr/>
        </p:nvSpPr>
        <p:spPr bwMode="auto">
          <a:xfrm>
            <a:off x="1301750" y="5395913"/>
            <a:ext cx="25781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Surface-to-volume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ratio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700" b="1"/>
              <a:t>(surface area </a:t>
            </a:r>
            <a:r>
              <a:rPr kumimoji="0" lang="en-US" sz="1700" b="1">
                <a:latin typeface="Symbol" charset="2"/>
              </a:rPr>
              <a:t></a:t>
            </a:r>
            <a:r>
              <a:rPr kumimoji="0" lang="en-US" sz="1700" b="1"/>
              <a:t> volume)</a:t>
            </a:r>
            <a:endParaRPr kumimoji="0" lang="en-US" sz="1700" b="1">
              <a:latin typeface="Times" charset="0"/>
            </a:endParaRPr>
          </a:p>
        </p:txBody>
      </p:sp>
      <p:sp>
        <p:nvSpPr>
          <p:cNvPr id="416787" name="Text Box 19"/>
          <p:cNvSpPr txBox="1">
            <a:spLocks noChangeArrowheads="1"/>
          </p:cNvSpPr>
          <p:nvPr/>
        </p:nvSpPr>
        <p:spPr bwMode="auto">
          <a:xfrm>
            <a:off x="4873625" y="236538"/>
            <a:ext cx="3530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ctr">
              <a:buFont typeface="Times" charset="0"/>
              <a:buNone/>
            </a:pPr>
            <a:r>
              <a:rPr kumimoji="0" lang="en-US" sz="1700" b="1"/>
              <a:t>Surface area increases while</a:t>
            </a:r>
          </a:p>
          <a:p>
            <a:pPr marL="457200" indent="-457200" algn="ctr">
              <a:buFont typeface="Times" charset="0"/>
              <a:buNone/>
            </a:pPr>
            <a:r>
              <a:rPr kumimoji="0" lang="en-US" sz="1700" b="1"/>
              <a:t>Total volume remains constant</a:t>
            </a:r>
            <a:endParaRPr kumimoji="0" lang="en-US" sz="1700" b="1">
              <a:latin typeface="Times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590800"/>
          </a:xfrm>
        </p:spPr>
        <p:txBody>
          <a:bodyPr/>
          <a:lstStyle/>
          <a:p>
            <a:r>
              <a:rPr lang="en-US" sz="2800"/>
              <a:t>The plasma membrane is a selective barrier that allows sufficient passage of oxygen, nutrients, </a:t>
            </a:r>
            <a:br>
              <a:rPr lang="en-US" sz="2800"/>
            </a:br>
            <a:r>
              <a:rPr lang="en-US" sz="2800"/>
              <a:t>and waste to service the volume of the cell</a:t>
            </a:r>
          </a:p>
          <a:p>
            <a:r>
              <a:rPr lang="en-US" sz="2800"/>
              <a:t>The general structure of a biological membrane is a double layer of phospholipids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1306513"/>
            <a:ext cx="8535987" cy="4243387"/>
          </a:xfrm>
          <a:prstGeom prst="rect">
            <a:avLst/>
          </a:prstGeom>
          <a:noFill/>
        </p:spPr>
      </p:pic>
      <p:sp>
        <p:nvSpPr>
          <p:cNvPr id="4177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6-8</a:t>
            </a:r>
            <a:endParaRPr lang="en-US" sz="1500"/>
          </a:p>
        </p:txBody>
      </p:sp>
      <p:sp>
        <p:nvSpPr>
          <p:cNvPr id="417796" name="Text Box 4"/>
          <p:cNvSpPr txBox="1">
            <a:spLocks noChangeArrowheads="1"/>
          </p:cNvSpPr>
          <p:nvPr/>
        </p:nvSpPr>
        <p:spPr bwMode="auto">
          <a:xfrm>
            <a:off x="3148013" y="2921000"/>
            <a:ext cx="135096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Hydrophilic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region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797" name="Text Box 5"/>
          <p:cNvSpPr txBox="1">
            <a:spLocks noChangeArrowheads="1"/>
          </p:cNvSpPr>
          <p:nvPr/>
        </p:nvSpPr>
        <p:spPr bwMode="auto">
          <a:xfrm>
            <a:off x="3127375" y="3968750"/>
            <a:ext cx="1350963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Hydrophobic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region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798" name="Text Box 6"/>
          <p:cNvSpPr txBox="1">
            <a:spLocks noChangeArrowheads="1"/>
          </p:cNvSpPr>
          <p:nvPr/>
        </p:nvSpPr>
        <p:spPr bwMode="auto">
          <a:xfrm>
            <a:off x="6089650" y="1873250"/>
            <a:ext cx="2370138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Carbohydrate side chain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799" name="Text Box 7"/>
          <p:cNvSpPr txBox="1">
            <a:spLocks noChangeArrowheads="1"/>
          </p:cNvSpPr>
          <p:nvPr/>
        </p:nvSpPr>
        <p:spPr bwMode="auto">
          <a:xfrm>
            <a:off x="5092700" y="5111750"/>
            <a:ext cx="324643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Structure of the plasma membrane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0" name="Text Box 8"/>
          <p:cNvSpPr txBox="1">
            <a:spLocks noChangeArrowheads="1"/>
          </p:cNvSpPr>
          <p:nvPr/>
        </p:nvSpPr>
        <p:spPr bwMode="auto">
          <a:xfrm>
            <a:off x="3128963" y="4579938"/>
            <a:ext cx="1350962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Hydrophilic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region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1" name="Text Box 9"/>
          <p:cNvSpPr txBox="1">
            <a:spLocks noChangeArrowheads="1"/>
          </p:cNvSpPr>
          <p:nvPr/>
        </p:nvSpPr>
        <p:spPr bwMode="auto">
          <a:xfrm>
            <a:off x="5238750" y="4641850"/>
            <a:ext cx="13335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Phospholipid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2" name="Text Box 10"/>
          <p:cNvSpPr txBox="1">
            <a:spLocks noChangeArrowheads="1"/>
          </p:cNvSpPr>
          <p:nvPr/>
        </p:nvSpPr>
        <p:spPr bwMode="auto">
          <a:xfrm>
            <a:off x="7180263" y="4664075"/>
            <a:ext cx="13335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Proteins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3" name="Text Box 11"/>
          <p:cNvSpPr txBox="1">
            <a:spLocks noChangeArrowheads="1"/>
          </p:cNvSpPr>
          <p:nvPr/>
        </p:nvSpPr>
        <p:spPr bwMode="auto">
          <a:xfrm>
            <a:off x="760413" y="1670050"/>
            <a:ext cx="13335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Outside of cell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4" name="Text Box 12"/>
          <p:cNvSpPr txBox="1">
            <a:spLocks noChangeArrowheads="1"/>
          </p:cNvSpPr>
          <p:nvPr/>
        </p:nvSpPr>
        <p:spPr bwMode="auto">
          <a:xfrm>
            <a:off x="465138" y="3670300"/>
            <a:ext cx="13335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Inside of cell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5" name="Text Box 13"/>
          <p:cNvSpPr txBox="1">
            <a:spLocks noChangeArrowheads="1"/>
          </p:cNvSpPr>
          <p:nvPr/>
        </p:nvSpPr>
        <p:spPr bwMode="auto">
          <a:xfrm>
            <a:off x="1758950" y="3735388"/>
            <a:ext cx="7207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0.1 µm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6" name="Text Box 14"/>
          <p:cNvSpPr txBox="1">
            <a:spLocks noChangeArrowheads="1"/>
          </p:cNvSpPr>
          <p:nvPr/>
        </p:nvSpPr>
        <p:spPr bwMode="auto">
          <a:xfrm>
            <a:off x="788988" y="5116513"/>
            <a:ext cx="3246437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1500" b="1"/>
              <a:t>TEM of a plasma membrane</a:t>
            </a:r>
            <a:endParaRPr kumimoji="0" lang="en-US" sz="1500" b="1">
              <a:latin typeface="Times" charset="0"/>
            </a:endParaRPr>
          </a:p>
        </p:txBody>
      </p:sp>
      <p:sp>
        <p:nvSpPr>
          <p:cNvPr id="417807" name="Line 15"/>
          <p:cNvSpPr>
            <a:spLocks noChangeShapeType="1"/>
          </p:cNvSpPr>
          <p:nvPr/>
        </p:nvSpPr>
        <p:spPr bwMode="auto">
          <a:xfrm flipV="1">
            <a:off x="1060450" y="3197225"/>
            <a:ext cx="136525" cy="45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08" name="Line 16"/>
          <p:cNvSpPr>
            <a:spLocks noChangeShapeType="1"/>
          </p:cNvSpPr>
          <p:nvPr/>
        </p:nvSpPr>
        <p:spPr bwMode="auto">
          <a:xfrm>
            <a:off x="1711325" y="3721100"/>
            <a:ext cx="6889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09" name="Line 17"/>
          <p:cNvSpPr>
            <a:spLocks noChangeShapeType="1"/>
          </p:cNvSpPr>
          <p:nvPr/>
        </p:nvSpPr>
        <p:spPr bwMode="auto">
          <a:xfrm>
            <a:off x="1711325" y="3660775"/>
            <a:ext cx="0" cy="123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0" name="Line 18"/>
          <p:cNvSpPr>
            <a:spLocks noChangeShapeType="1"/>
          </p:cNvSpPr>
          <p:nvPr/>
        </p:nvSpPr>
        <p:spPr bwMode="auto">
          <a:xfrm>
            <a:off x="2400300" y="3657600"/>
            <a:ext cx="0" cy="123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1" name="Line 19"/>
          <p:cNvSpPr>
            <a:spLocks noChangeShapeType="1"/>
          </p:cNvSpPr>
          <p:nvPr/>
        </p:nvSpPr>
        <p:spPr bwMode="auto">
          <a:xfrm flipV="1">
            <a:off x="7566025" y="2117725"/>
            <a:ext cx="301625" cy="425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2" name="Line 20"/>
          <p:cNvSpPr>
            <a:spLocks noChangeShapeType="1"/>
          </p:cNvSpPr>
          <p:nvPr/>
        </p:nvSpPr>
        <p:spPr bwMode="auto">
          <a:xfrm flipH="1">
            <a:off x="7531100" y="4187825"/>
            <a:ext cx="133350" cy="479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3" name="Line 21"/>
          <p:cNvSpPr>
            <a:spLocks noChangeShapeType="1"/>
          </p:cNvSpPr>
          <p:nvPr/>
        </p:nvSpPr>
        <p:spPr bwMode="auto">
          <a:xfrm flipH="1" flipV="1">
            <a:off x="6927850" y="4451350"/>
            <a:ext cx="603250" cy="222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4" name="Line 22"/>
          <p:cNvSpPr>
            <a:spLocks noChangeShapeType="1"/>
          </p:cNvSpPr>
          <p:nvPr/>
        </p:nvSpPr>
        <p:spPr bwMode="auto">
          <a:xfrm flipH="1" flipV="1">
            <a:off x="7331075" y="3136900"/>
            <a:ext cx="200025" cy="1533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5" name="Line 23"/>
          <p:cNvSpPr>
            <a:spLocks noChangeShapeType="1"/>
          </p:cNvSpPr>
          <p:nvPr/>
        </p:nvSpPr>
        <p:spPr bwMode="auto">
          <a:xfrm flipH="1" flipV="1">
            <a:off x="6934200" y="3883025"/>
            <a:ext cx="593725" cy="787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6" name="Line 24"/>
          <p:cNvSpPr>
            <a:spLocks noChangeShapeType="1"/>
          </p:cNvSpPr>
          <p:nvPr/>
        </p:nvSpPr>
        <p:spPr bwMode="auto">
          <a:xfrm>
            <a:off x="4838700" y="4540250"/>
            <a:ext cx="352425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7" name="Line 25"/>
          <p:cNvSpPr>
            <a:spLocks noChangeShapeType="1"/>
          </p:cNvSpPr>
          <p:nvPr/>
        </p:nvSpPr>
        <p:spPr bwMode="auto">
          <a:xfrm flipH="1">
            <a:off x="4292600" y="4695825"/>
            <a:ext cx="260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8" name="Line 26"/>
          <p:cNvSpPr>
            <a:spLocks noChangeShapeType="1"/>
          </p:cNvSpPr>
          <p:nvPr/>
        </p:nvSpPr>
        <p:spPr bwMode="auto">
          <a:xfrm flipH="1">
            <a:off x="4451350" y="4092575"/>
            <a:ext cx="98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19" name="Line 27"/>
          <p:cNvSpPr>
            <a:spLocks noChangeShapeType="1"/>
          </p:cNvSpPr>
          <p:nvPr/>
        </p:nvSpPr>
        <p:spPr bwMode="auto">
          <a:xfrm flipH="1">
            <a:off x="4324350" y="3060700"/>
            <a:ext cx="24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20" name="AutoShape 28"/>
          <p:cNvSpPr>
            <a:spLocks/>
          </p:cNvSpPr>
          <p:nvPr/>
        </p:nvSpPr>
        <p:spPr bwMode="auto">
          <a:xfrm>
            <a:off x="4530725" y="4384675"/>
            <a:ext cx="193675" cy="615950"/>
          </a:xfrm>
          <a:prstGeom prst="leftBrace">
            <a:avLst>
              <a:gd name="adj1" fmla="val 2650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21" name="AutoShape 29"/>
          <p:cNvSpPr>
            <a:spLocks/>
          </p:cNvSpPr>
          <p:nvPr/>
        </p:nvSpPr>
        <p:spPr bwMode="auto">
          <a:xfrm>
            <a:off x="4518025" y="3781425"/>
            <a:ext cx="209550" cy="600075"/>
          </a:xfrm>
          <a:prstGeom prst="leftBrace">
            <a:avLst>
              <a:gd name="adj1" fmla="val 2386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822" name="AutoShape 30"/>
          <p:cNvSpPr>
            <a:spLocks/>
          </p:cNvSpPr>
          <p:nvPr/>
        </p:nvSpPr>
        <p:spPr bwMode="auto">
          <a:xfrm>
            <a:off x="4543425" y="2343150"/>
            <a:ext cx="193675" cy="1438275"/>
          </a:xfrm>
          <a:prstGeom prst="leftBrace">
            <a:avLst>
              <a:gd name="adj1" fmla="val 6188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Panoramic View of the Eukaryotic Cell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2219325"/>
          </a:xfrm>
        </p:spPr>
        <p:txBody>
          <a:bodyPr/>
          <a:lstStyle/>
          <a:p>
            <a:r>
              <a:rPr lang="en-US"/>
              <a:t>A eukaryotic cell has internal membranes that partition the cell into organelles</a:t>
            </a:r>
          </a:p>
          <a:p>
            <a:r>
              <a:rPr lang="en-US"/>
              <a:t>Plant and animal cells have most of the same organelles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Overview: The Importance of Cells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3573463"/>
          </a:xfrm>
        </p:spPr>
        <p:txBody>
          <a:bodyPr/>
          <a:lstStyle/>
          <a:p>
            <a:pPr>
              <a:buFont typeface="Times" charset="0"/>
              <a:buChar char="•"/>
            </a:pPr>
            <a:r>
              <a:rPr lang="en-US" sz="2800"/>
              <a:t>All organisms are made of cells</a:t>
            </a:r>
          </a:p>
          <a:p>
            <a:r>
              <a:rPr lang="en-US" sz="2800"/>
              <a:t>The cell is the simplest collection of matter </a:t>
            </a:r>
            <a:br>
              <a:rPr lang="en-US" sz="2800"/>
            </a:br>
            <a:r>
              <a:rPr lang="en-US" sz="2800"/>
              <a:t>that can live</a:t>
            </a:r>
          </a:p>
          <a:p>
            <a:r>
              <a:rPr lang="en-US" sz="2800"/>
              <a:t>Cell structure is correlated to cellular function</a:t>
            </a:r>
          </a:p>
          <a:p>
            <a:r>
              <a:rPr lang="en-US" sz="2800"/>
              <a:t>All cells are related by their descent from earlier cells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1263" y="227013"/>
            <a:ext cx="6719887" cy="6402387"/>
          </a:xfrm>
          <a:prstGeom prst="rect">
            <a:avLst/>
          </a:prstGeom>
          <a:noFill/>
        </p:spPr>
      </p:pic>
      <p:sp>
        <p:nvSpPr>
          <p:cNvPr id="418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6-9a</a:t>
            </a:r>
            <a:endParaRPr lang="en-US" sz="1500"/>
          </a:p>
        </p:txBody>
      </p:sp>
      <p:sp>
        <p:nvSpPr>
          <p:cNvPr id="418820" name="Text Box 4"/>
          <p:cNvSpPr txBox="1">
            <a:spLocks noChangeArrowheads="1"/>
          </p:cNvSpPr>
          <p:nvPr/>
        </p:nvSpPr>
        <p:spPr bwMode="auto">
          <a:xfrm>
            <a:off x="1611313" y="554038"/>
            <a:ext cx="83343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57200" indent="-457200">
              <a:lnSpc>
                <a:spcPct val="90000"/>
              </a:lnSpc>
              <a:buFont typeface="Times" charset="0"/>
              <a:buNone/>
            </a:pPr>
            <a:r>
              <a:rPr kumimoji="0" lang="en-US" sz="900" b="1">
                <a:solidFill>
                  <a:srgbClr val="0099B3"/>
                </a:solidFill>
              </a:rPr>
              <a:t>Flagellum</a:t>
            </a:r>
            <a:endParaRPr kumimoji="0" lang="en-US" sz="9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8821" name="Text Box 5"/>
          <p:cNvSpPr txBox="1">
            <a:spLocks noChangeArrowheads="1"/>
          </p:cNvSpPr>
          <p:nvPr/>
        </p:nvSpPr>
        <p:spPr bwMode="auto">
          <a:xfrm>
            <a:off x="1577975" y="1538288"/>
            <a:ext cx="765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57200" indent="-457200">
              <a:lnSpc>
                <a:spcPct val="90000"/>
              </a:lnSpc>
              <a:buFont typeface="Times" charset="0"/>
              <a:buNone/>
            </a:pPr>
            <a:r>
              <a:rPr kumimoji="0" lang="en-US" sz="900" b="1">
                <a:solidFill>
                  <a:srgbClr val="0099B3"/>
                </a:solidFill>
              </a:rPr>
              <a:t>Centrosome</a:t>
            </a:r>
            <a:endParaRPr kumimoji="0" lang="en-US" sz="9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8822" name="Text Box 6"/>
          <p:cNvSpPr txBox="1">
            <a:spLocks noChangeArrowheads="1"/>
          </p:cNvSpPr>
          <p:nvPr/>
        </p:nvSpPr>
        <p:spPr bwMode="auto">
          <a:xfrm>
            <a:off x="1441450" y="2709863"/>
            <a:ext cx="8382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800" b="1">
                <a:solidFill>
                  <a:srgbClr val="0099B3"/>
                </a:solidFill>
              </a:rPr>
              <a:t>CYTOSKELETON</a:t>
            </a:r>
            <a:endParaRPr kumimoji="0" lang="en-US" sz="800">
              <a:solidFill>
                <a:srgbClr val="0099B3"/>
              </a:solidFill>
            </a:endParaRPr>
          </a:p>
        </p:txBody>
      </p:sp>
      <p:sp>
        <p:nvSpPr>
          <p:cNvPr id="418823" name="Text Box 7"/>
          <p:cNvSpPr txBox="1">
            <a:spLocks noChangeArrowheads="1"/>
          </p:cNvSpPr>
          <p:nvPr/>
        </p:nvSpPr>
        <p:spPr bwMode="auto">
          <a:xfrm>
            <a:off x="1587500" y="2951163"/>
            <a:ext cx="768350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Microfilaments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24" name="Text Box 8"/>
          <p:cNvSpPr txBox="1">
            <a:spLocks noChangeArrowheads="1"/>
          </p:cNvSpPr>
          <p:nvPr/>
        </p:nvSpPr>
        <p:spPr bwMode="auto">
          <a:xfrm>
            <a:off x="1146175" y="3217863"/>
            <a:ext cx="121920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Intermediate filaments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25" name="Text Box 9"/>
          <p:cNvSpPr txBox="1">
            <a:spLocks noChangeArrowheads="1"/>
          </p:cNvSpPr>
          <p:nvPr/>
        </p:nvSpPr>
        <p:spPr bwMode="auto">
          <a:xfrm>
            <a:off x="1647825" y="3475038"/>
            <a:ext cx="7143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Microtubules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26" name="Text Box 10"/>
          <p:cNvSpPr txBox="1">
            <a:spLocks noChangeArrowheads="1"/>
          </p:cNvSpPr>
          <p:nvPr/>
        </p:nvSpPr>
        <p:spPr bwMode="auto">
          <a:xfrm>
            <a:off x="1479550" y="5189538"/>
            <a:ext cx="647700" cy="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Peroxisome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27" name="Text Box 11"/>
          <p:cNvSpPr txBox="1">
            <a:spLocks noChangeArrowheads="1"/>
          </p:cNvSpPr>
          <p:nvPr/>
        </p:nvSpPr>
        <p:spPr bwMode="auto">
          <a:xfrm>
            <a:off x="1560513" y="4364038"/>
            <a:ext cx="52705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>
              <a:lnSpc>
                <a:spcPct val="90000"/>
              </a:lnSpc>
              <a:buFont typeface="Times" charset="0"/>
              <a:buNone/>
            </a:pPr>
            <a:r>
              <a:rPr kumimoji="0" lang="en-US" sz="900" b="1">
                <a:solidFill>
                  <a:srgbClr val="0099B3"/>
                </a:solidFill>
              </a:rPr>
              <a:t>Microvilli</a:t>
            </a:r>
            <a:endParaRPr kumimoji="0" lang="en-US" sz="900" b="1">
              <a:solidFill>
                <a:srgbClr val="0099B3"/>
              </a:solidFill>
              <a:latin typeface="Times" charset="0"/>
            </a:endParaRPr>
          </a:p>
        </p:txBody>
      </p:sp>
      <p:sp>
        <p:nvSpPr>
          <p:cNvPr id="418828" name="Text Box 12"/>
          <p:cNvSpPr txBox="1">
            <a:spLocks noChangeArrowheads="1"/>
          </p:cNvSpPr>
          <p:nvPr/>
        </p:nvSpPr>
        <p:spPr bwMode="auto">
          <a:xfrm>
            <a:off x="2779713" y="277813"/>
            <a:ext cx="18129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ENDOPLASMIC RETICULUM (ER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29" name="Text Box 13"/>
          <p:cNvSpPr txBox="1">
            <a:spLocks noChangeArrowheads="1"/>
          </p:cNvSpPr>
          <p:nvPr/>
        </p:nvSpPr>
        <p:spPr bwMode="auto">
          <a:xfrm>
            <a:off x="3043238" y="554038"/>
            <a:ext cx="568325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800" b="1">
                <a:solidFill>
                  <a:srgbClr val="0099B3"/>
                </a:solidFill>
              </a:rPr>
              <a:t>Rough ER </a:t>
            </a:r>
            <a:endParaRPr kumimoji="0" lang="en-US" sz="800">
              <a:solidFill>
                <a:srgbClr val="0099B3"/>
              </a:solidFill>
            </a:endParaRPr>
          </a:p>
        </p:txBody>
      </p:sp>
      <p:sp>
        <p:nvSpPr>
          <p:cNvPr id="418830" name="Text Box 14"/>
          <p:cNvSpPr txBox="1">
            <a:spLocks noChangeArrowheads="1"/>
          </p:cNvSpPr>
          <p:nvPr/>
        </p:nvSpPr>
        <p:spPr bwMode="auto">
          <a:xfrm>
            <a:off x="3757613" y="560388"/>
            <a:ext cx="568325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800" b="1">
                <a:solidFill>
                  <a:srgbClr val="0099B3"/>
                </a:solidFill>
              </a:rPr>
              <a:t>Smooth ER </a:t>
            </a:r>
            <a:endParaRPr kumimoji="0" lang="en-US" sz="800">
              <a:solidFill>
                <a:srgbClr val="0099B3"/>
              </a:solidFill>
            </a:endParaRPr>
          </a:p>
        </p:txBody>
      </p:sp>
      <p:sp>
        <p:nvSpPr>
          <p:cNvPr id="418831" name="Text Box 15"/>
          <p:cNvSpPr txBox="1">
            <a:spLocks noChangeArrowheads="1"/>
          </p:cNvSpPr>
          <p:nvPr/>
        </p:nvSpPr>
        <p:spPr bwMode="auto">
          <a:xfrm>
            <a:off x="3025775" y="5556250"/>
            <a:ext cx="879475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Mitochondrion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2" name="Text Box 16"/>
          <p:cNvSpPr txBox="1">
            <a:spLocks noChangeArrowheads="1"/>
          </p:cNvSpPr>
          <p:nvPr/>
        </p:nvSpPr>
        <p:spPr bwMode="auto">
          <a:xfrm>
            <a:off x="4743450" y="5626100"/>
            <a:ext cx="598488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Lysosome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3" name="Text Box 17"/>
          <p:cNvSpPr txBox="1">
            <a:spLocks noChangeArrowheads="1"/>
          </p:cNvSpPr>
          <p:nvPr/>
        </p:nvSpPr>
        <p:spPr bwMode="auto">
          <a:xfrm>
            <a:off x="5999163" y="4767263"/>
            <a:ext cx="1166812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Golgi apparatus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4" name="Text Box 18"/>
          <p:cNvSpPr txBox="1">
            <a:spLocks noChangeArrowheads="1"/>
          </p:cNvSpPr>
          <p:nvPr/>
        </p:nvSpPr>
        <p:spPr bwMode="auto">
          <a:xfrm>
            <a:off x="6831013" y="3719513"/>
            <a:ext cx="677862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Ribosomes: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5" name="Text Box 19"/>
          <p:cNvSpPr txBox="1">
            <a:spLocks noChangeArrowheads="1"/>
          </p:cNvSpPr>
          <p:nvPr/>
        </p:nvSpPr>
        <p:spPr bwMode="auto">
          <a:xfrm>
            <a:off x="6938963" y="1665288"/>
            <a:ext cx="1108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Plasma membrane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6" name="Text Box 20"/>
          <p:cNvSpPr txBox="1">
            <a:spLocks noChangeArrowheads="1"/>
          </p:cNvSpPr>
          <p:nvPr/>
        </p:nvSpPr>
        <p:spPr bwMode="auto">
          <a:xfrm>
            <a:off x="5937250" y="396875"/>
            <a:ext cx="965200" cy="12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Nuclear envelope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7" name="Text Box 21"/>
          <p:cNvSpPr txBox="1">
            <a:spLocks noChangeArrowheads="1"/>
          </p:cNvSpPr>
          <p:nvPr/>
        </p:nvSpPr>
        <p:spPr bwMode="auto">
          <a:xfrm>
            <a:off x="7031038" y="647700"/>
            <a:ext cx="596900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NUCLEUS 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38" name="Text Box 22"/>
          <p:cNvSpPr txBox="1">
            <a:spLocks noChangeArrowheads="1"/>
          </p:cNvSpPr>
          <p:nvPr/>
        </p:nvSpPr>
        <p:spPr bwMode="auto">
          <a:xfrm>
            <a:off x="6223000" y="5883275"/>
            <a:ext cx="17049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800" b="1"/>
              <a:t>In animal cells but not plant cells: Lysosomes</a:t>
            </a:r>
          </a:p>
          <a:p>
            <a:pPr algn="l">
              <a:lnSpc>
                <a:spcPct val="90000"/>
              </a:lnSpc>
            </a:pPr>
            <a:r>
              <a:rPr kumimoji="0" lang="en-US" sz="800" b="1"/>
              <a:t>Centrioles</a:t>
            </a:r>
          </a:p>
          <a:p>
            <a:pPr algn="l">
              <a:lnSpc>
                <a:spcPct val="90000"/>
              </a:lnSpc>
            </a:pPr>
            <a:r>
              <a:rPr kumimoji="0" lang="en-US" sz="800" b="1"/>
              <a:t>Flagella (in some plant sperm)</a:t>
            </a:r>
            <a:endParaRPr kumimoji="0" lang="en-US" sz="800"/>
          </a:p>
        </p:txBody>
      </p:sp>
      <p:sp>
        <p:nvSpPr>
          <p:cNvPr id="418839" name="Text Box 23"/>
          <p:cNvSpPr txBox="1">
            <a:spLocks noChangeArrowheads="1"/>
          </p:cNvSpPr>
          <p:nvPr/>
        </p:nvSpPr>
        <p:spPr bwMode="auto">
          <a:xfrm>
            <a:off x="5940425" y="650875"/>
            <a:ext cx="603250" cy="11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Nucleolus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40" name="Text Box 24"/>
          <p:cNvSpPr txBox="1">
            <a:spLocks noChangeArrowheads="1"/>
          </p:cNvSpPr>
          <p:nvPr/>
        </p:nvSpPr>
        <p:spPr bwMode="auto">
          <a:xfrm>
            <a:off x="5934075" y="923925"/>
            <a:ext cx="66992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900" b="1">
                <a:solidFill>
                  <a:srgbClr val="0099B3"/>
                </a:solidFill>
              </a:rPr>
              <a:t>Chromatin</a:t>
            </a:r>
            <a:endParaRPr kumimoji="0" lang="en-US" sz="900">
              <a:solidFill>
                <a:srgbClr val="0099B3"/>
              </a:solidFill>
            </a:endParaRPr>
          </a:p>
        </p:txBody>
      </p:sp>
      <p:sp>
        <p:nvSpPr>
          <p:cNvPr id="418841" name="Line 25"/>
          <p:cNvSpPr>
            <a:spLocks noChangeShapeType="1"/>
          </p:cNvSpPr>
          <p:nvPr/>
        </p:nvSpPr>
        <p:spPr bwMode="auto">
          <a:xfrm>
            <a:off x="2495550" y="565150"/>
            <a:ext cx="0" cy="111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2" name="Line 26"/>
          <p:cNvSpPr>
            <a:spLocks noChangeShapeType="1"/>
          </p:cNvSpPr>
          <p:nvPr/>
        </p:nvSpPr>
        <p:spPr bwMode="auto">
          <a:xfrm>
            <a:off x="2495550" y="625475"/>
            <a:ext cx="466725" cy="10287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3" name="Line 27"/>
          <p:cNvSpPr>
            <a:spLocks noChangeShapeType="1"/>
          </p:cNvSpPr>
          <p:nvPr/>
        </p:nvSpPr>
        <p:spPr bwMode="auto">
          <a:xfrm>
            <a:off x="3048000" y="695325"/>
            <a:ext cx="47942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4" name="Line 28"/>
          <p:cNvSpPr>
            <a:spLocks noChangeShapeType="1"/>
          </p:cNvSpPr>
          <p:nvPr/>
        </p:nvSpPr>
        <p:spPr bwMode="auto">
          <a:xfrm>
            <a:off x="2393950" y="3025775"/>
            <a:ext cx="222250" cy="762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5" name="Line 29"/>
          <p:cNvSpPr>
            <a:spLocks noChangeShapeType="1"/>
          </p:cNvSpPr>
          <p:nvPr/>
        </p:nvSpPr>
        <p:spPr bwMode="auto">
          <a:xfrm>
            <a:off x="2393950" y="2971800"/>
            <a:ext cx="1588" cy="825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6" name="Line 30"/>
          <p:cNvSpPr>
            <a:spLocks noChangeShapeType="1"/>
          </p:cNvSpPr>
          <p:nvPr/>
        </p:nvSpPr>
        <p:spPr bwMode="auto">
          <a:xfrm>
            <a:off x="2397125" y="3282950"/>
            <a:ext cx="482600" cy="508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7" name="Line 31"/>
          <p:cNvSpPr>
            <a:spLocks noChangeShapeType="1"/>
          </p:cNvSpPr>
          <p:nvPr/>
        </p:nvSpPr>
        <p:spPr bwMode="auto">
          <a:xfrm>
            <a:off x="2397125" y="3228975"/>
            <a:ext cx="0" cy="98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8" name="AutoShape 32"/>
          <p:cNvSpPr>
            <a:spLocks/>
          </p:cNvSpPr>
          <p:nvPr/>
        </p:nvSpPr>
        <p:spPr bwMode="auto">
          <a:xfrm rot="3690081">
            <a:off x="3435350" y="3200401"/>
            <a:ext cx="103187" cy="398462"/>
          </a:xfrm>
          <a:prstGeom prst="leftBrace">
            <a:avLst>
              <a:gd name="adj1" fmla="val 32180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49" name="Line 33"/>
          <p:cNvSpPr>
            <a:spLocks noChangeShapeType="1"/>
          </p:cNvSpPr>
          <p:nvPr/>
        </p:nvSpPr>
        <p:spPr bwMode="auto">
          <a:xfrm>
            <a:off x="2397125" y="3536950"/>
            <a:ext cx="473075" cy="1746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0" name="Line 34"/>
          <p:cNvSpPr>
            <a:spLocks noChangeShapeType="1"/>
          </p:cNvSpPr>
          <p:nvPr/>
        </p:nvSpPr>
        <p:spPr bwMode="auto">
          <a:xfrm>
            <a:off x="2397125" y="3482975"/>
            <a:ext cx="0" cy="98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1" name="Line 35"/>
          <p:cNvSpPr>
            <a:spLocks noChangeShapeType="1"/>
          </p:cNvSpPr>
          <p:nvPr/>
        </p:nvSpPr>
        <p:spPr bwMode="auto">
          <a:xfrm>
            <a:off x="2127250" y="4419600"/>
            <a:ext cx="438150" cy="730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2" name="Line 36"/>
          <p:cNvSpPr>
            <a:spLocks noChangeShapeType="1"/>
          </p:cNvSpPr>
          <p:nvPr/>
        </p:nvSpPr>
        <p:spPr bwMode="auto">
          <a:xfrm>
            <a:off x="2127250" y="4359275"/>
            <a:ext cx="0" cy="1079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3" name="Line 37"/>
          <p:cNvSpPr>
            <a:spLocks noChangeShapeType="1"/>
          </p:cNvSpPr>
          <p:nvPr/>
        </p:nvSpPr>
        <p:spPr bwMode="auto">
          <a:xfrm flipV="1">
            <a:off x="2124075" y="4181475"/>
            <a:ext cx="320675" cy="2349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4" name="Line 38"/>
          <p:cNvSpPr>
            <a:spLocks noChangeShapeType="1"/>
          </p:cNvSpPr>
          <p:nvPr/>
        </p:nvSpPr>
        <p:spPr bwMode="auto">
          <a:xfrm flipV="1">
            <a:off x="1809750" y="4079875"/>
            <a:ext cx="1384300" cy="10795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5" name="Line 39"/>
          <p:cNvSpPr>
            <a:spLocks noChangeShapeType="1"/>
          </p:cNvSpPr>
          <p:nvPr/>
        </p:nvSpPr>
        <p:spPr bwMode="auto">
          <a:xfrm>
            <a:off x="1489075" y="5159375"/>
            <a:ext cx="6413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6" name="Line 40"/>
          <p:cNvSpPr>
            <a:spLocks noChangeShapeType="1"/>
          </p:cNvSpPr>
          <p:nvPr/>
        </p:nvSpPr>
        <p:spPr bwMode="auto">
          <a:xfrm flipV="1">
            <a:off x="3406775" y="4222750"/>
            <a:ext cx="698500" cy="1316038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7" name="Line 41"/>
          <p:cNvSpPr>
            <a:spLocks noChangeShapeType="1"/>
          </p:cNvSpPr>
          <p:nvPr/>
        </p:nvSpPr>
        <p:spPr bwMode="auto">
          <a:xfrm>
            <a:off x="3028950" y="5534025"/>
            <a:ext cx="7810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8" name="Line 42"/>
          <p:cNvSpPr>
            <a:spLocks noChangeShapeType="1"/>
          </p:cNvSpPr>
          <p:nvPr/>
        </p:nvSpPr>
        <p:spPr bwMode="auto">
          <a:xfrm flipH="1" flipV="1">
            <a:off x="4260850" y="5168900"/>
            <a:ext cx="450850" cy="4984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59" name="Line 43"/>
          <p:cNvSpPr>
            <a:spLocks noChangeShapeType="1"/>
          </p:cNvSpPr>
          <p:nvPr/>
        </p:nvSpPr>
        <p:spPr bwMode="auto">
          <a:xfrm>
            <a:off x="4711700" y="5616575"/>
            <a:ext cx="0" cy="1206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0" name="Line 44"/>
          <p:cNvSpPr>
            <a:spLocks noChangeShapeType="1"/>
          </p:cNvSpPr>
          <p:nvPr/>
        </p:nvSpPr>
        <p:spPr bwMode="auto">
          <a:xfrm flipH="1" flipV="1">
            <a:off x="5499100" y="3603625"/>
            <a:ext cx="450850" cy="12096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1" name="Line 45"/>
          <p:cNvSpPr>
            <a:spLocks noChangeShapeType="1"/>
          </p:cNvSpPr>
          <p:nvPr/>
        </p:nvSpPr>
        <p:spPr bwMode="auto">
          <a:xfrm>
            <a:off x="5956300" y="4772025"/>
            <a:ext cx="0" cy="111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2" name="Line 46"/>
          <p:cNvSpPr>
            <a:spLocks noChangeShapeType="1"/>
          </p:cNvSpPr>
          <p:nvPr/>
        </p:nvSpPr>
        <p:spPr bwMode="auto">
          <a:xfrm flipH="1" flipV="1">
            <a:off x="6337300" y="3098800"/>
            <a:ext cx="454025" cy="6731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3" name="Line 47"/>
          <p:cNvSpPr>
            <a:spLocks noChangeShapeType="1"/>
          </p:cNvSpPr>
          <p:nvPr/>
        </p:nvSpPr>
        <p:spPr bwMode="auto">
          <a:xfrm>
            <a:off x="6797675" y="3717925"/>
            <a:ext cx="0" cy="111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4" name="Line 48"/>
          <p:cNvSpPr>
            <a:spLocks noChangeShapeType="1"/>
          </p:cNvSpPr>
          <p:nvPr/>
        </p:nvSpPr>
        <p:spPr bwMode="auto">
          <a:xfrm flipH="1" flipV="1">
            <a:off x="6292850" y="3441700"/>
            <a:ext cx="492125" cy="3238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5" name="Line 49"/>
          <p:cNvSpPr>
            <a:spLocks noChangeShapeType="1"/>
          </p:cNvSpPr>
          <p:nvPr/>
        </p:nvSpPr>
        <p:spPr bwMode="auto">
          <a:xfrm>
            <a:off x="3778250" y="692150"/>
            <a:ext cx="49530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6" name="AutoShape 50"/>
          <p:cNvSpPr>
            <a:spLocks/>
          </p:cNvSpPr>
          <p:nvPr/>
        </p:nvSpPr>
        <p:spPr bwMode="auto">
          <a:xfrm rot="5400000">
            <a:off x="3636962" y="-227012"/>
            <a:ext cx="104775" cy="1422400"/>
          </a:xfrm>
          <a:prstGeom prst="leftBrace">
            <a:avLst>
              <a:gd name="adj1" fmla="val 113131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7" name="Line 51"/>
          <p:cNvSpPr>
            <a:spLocks noChangeShapeType="1"/>
          </p:cNvSpPr>
          <p:nvPr/>
        </p:nvSpPr>
        <p:spPr bwMode="auto">
          <a:xfrm flipH="1">
            <a:off x="3943350" y="692150"/>
            <a:ext cx="85725" cy="11080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8" name="Line 52"/>
          <p:cNvSpPr>
            <a:spLocks noChangeShapeType="1"/>
          </p:cNvSpPr>
          <p:nvPr/>
        </p:nvSpPr>
        <p:spPr bwMode="auto">
          <a:xfrm>
            <a:off x="3289300" y="695325"/>
            <a:ext cx="454025" cy="19685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69" name="Line 53"/>
          <p:cNvSpPr>
            <a:spLocks noChangeShapeType="1"/>
          </p:cNvSpPr>
          <p:nvPr/>
        </p:nvSpPr>
        <p:spPr bwMode="auto">
          <a:xfrm>
            <a:off x="5895975" y="409575"/>
            <a:ext cx="0" cy="1174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0" name="Line 54"/>
          <p:cNvSpPr>
            <a:spLocks noChangeShapeType="1"/>
          </p:cNvSpPr>
          <p:nvPr/>
        </p:nvSpPr>
        <p:spPr bwMode="auto">
          <a:xfrm flipH="1">
            <a:off x="5340350" y="454025"/>
            <a:ext cx="555625" cy="8191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1" name="Line 55"/>
          <p:cNvSpPr>
            <a:spLocks noChangeShapeType="1"/>
          </p:cNvSpPr>
          <p:nvPr/>
        </p:nvSpPr>
        <p:spPr bwMode="auto">
          <a:xfrm>
            <a:off x="5899150" y="654050"/>
            <a:ext cx="0" cy="111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2" name="Line 56"/>
          <p:cNvSpPr>
            <a:spLocks noChangeShapeType="1"/>
          </p:cNvSpPr>
          <p:nvPr/>
        </p:nvSpPr>
        <p:spPr bwMode="auto">
          <a:xfrm flipH="1">
            <a:off x="5156200" y="695325"/>
            <a:ext cx="742950" cy="13843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3" name="Line 57"/>
          <p:cNvSpPr>
            <a:spLocks noChangeShapeType="1"/>
          </p:cNvSpPr>
          <p:nvPr/>
        </p:nvSpPr>
        <p:spPr bwMode="auto">
          <a:xfrm>
            <a:off x="5895975" y="939800"/>
            <a:ext cx="0" cy="1143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4" name="Line 58"/>
          <p:cNvSpPr>
            <a:spLocks noChangeShapeType="1"/>
          </p:cNvSpPr>
          <p:nvPr/>
        </p:nvSpPr>
        <p:spPr bwMode="auto">
          <a:xfrm flipH="1">
            <a:off x="5572125" y="971550"/>
            <a:ext cx="323850" cy="9334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5" name="Line 59"/>
          <p:cNvSpPr>
            <a:spLocks noChangeShapeType="1"/>
          </p:cNvSpPr>
          <p:nvPr/>
        </p:nvSpPr>
        <p:spPr bwMode="auto">
          <a:xfrm>
            <a:off x="6902450" y="1676400"/>
            <a:ext cx="0" cy="104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6" name="Line 60"/>
          <p:cNvSpPr>
            <a:spLocks noChangeShapeType="1"/>
          </p:cNvSpPr>
          <p:nvPr/>
        </p:nvSpPr>
        <p:spPr bwMode="auto">
          <a:xfrm flipH="1">
            <a:off x="6784975" y="1736725"/>
            <a:ext cx="117475" cy="3111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7" name="AutoShape 61"/>
          <p:cNvSpPr>
            <a:spLocks/>
          </p:cNvSpPr>
          <p:nvPr/>
        </p:nvSpPr>
        <p:spPr bwMode="auto">
          <a:xfrm>
            <a:off x="6889750" y="368300"/>
            <a:ext cx="117475" cy="682625"/>
          </a:xfrm>
          <a:prstGeom prst="rightBrace">
            <a:avLst>
              <a:gd name="adj1" fmla="val 48423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8" name="AutoShape 62"/>
          <p:cNvSpPr>
            <a:spLocks/>
          </p:cNvSpPr>
          <p:nvPr/>
        </p:nvSpPr>
        <p:spPr bwMode="auto">
          <a:xfrm rot="-16218552">
            <a:off x="1804194" y="2280444"/>
            <a:ext cx="103188" cy="1257300"/>
          </a:xfrm>
          <a:prstGeom prst="leftBrace">
            <a:avLst>
              <a:gd name="adj1" fmla="val 101538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79" name="Line 63"/>
          <p:cNvSpPr>
            <a:spLocks noChangeShapeType="1"/>
          </p:cNvSpPr>
          <p:nvPr/>
        </p:nvSpPr>
        <p:spPr bwMode="auto">
          <a:xfrm>
            <a:off x="2387600" y="1549400"/>
            <a:ext cx="0" cy="111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880" name="Line 64"/>
          <p:cNvSpPr>
            <a:spLocks noChangeShapeType="1"/>
          </p:cNvSpPr>
          <p:nvPr/>
        </p:nvSpPr>
        <p:spPr bwMode="auto">
          <a:xfrm>
            <a:off x="2384425" y="1612900"/>
            <a:ext cx="1079500" cy="17462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88" y="227013"/>
            <a:ext cx="6524625" cy="6402387"/>
          </a:xfrm>
          <a:prstGeom prst="rect">
            <a:avLst/>
          </a:prstGeom>
          <a:noFill/>
        </p:spPr>
      </p:pic>
      <p:sp>
        <p:nvSpPr>
          <p:cNvPr id="419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6-9b</a:t>
            </a:r>
            <a:endParaRPr lang="en-US" sz="1500"/>
          </a:p>
        </p:txBody>
      </p:sp>
      <p:sp>
        <p:nvSpPr>
          <p:cNvPr id="419844" name="Text Box 4"/>
          <p:cNvSpPr txBox="1">
            <a:spLocks noChangeArrowheads="1"/>
          </p:cNvSpPr>
          <p:nvPr/>
        </p:nvSpPr>
        <p:spPr bwMode="auto">
          <a:xfrm>
            <a:off x="3722688" y="485775"/>
            <a:ext cx="1036637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Rough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endoplasmic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reticulum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45" name="Text Box 5"/>
          <p:cNvSpPr txBox="1">
            <a:spLocks noChangeArrowheads="1"/>
          </p:cNvSpPr>
          <p:nvPr/>
        </p:nvSpPr>
        <p:spPr bwMode="auto">
          <a:xfrm>
            <a:off x="5286375" y="5649913"/>
            <a:ext cx="245903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100" b="1"/>
              <a:t>In plant cells but not animal cells: Chloroplasts</a:t>
            </a:r>
          </a:p>
          <a:p>
            <a:pPr algn="l">
              <a:lnSpc>
                <a:spcPct val="90000"/>
              </a:lnSpc>
            </a:pPr>
            <a:r>
              <a:rPr kumimoji="0" lang="en-US" sz="1100" b="1"/>
              <a:t>Central vacuole and tonoplast</a:t>
            </a:r>
          </a:p>
          <a:p>
            <a:pPr algn="l">
              <a:lnSpc>
                <a:spcPct val="90000"/>
              </a:lnSpc>
            </a:pPr>
            <a:r>
              <a:rPr kumimoji="0" lang="en-US" sz="1100" b="1"/>
              <a:t>Cell wall</a:t>
            </a:r>
          </a:p>
          <a:p>
            <a:pPr algn="l">
              <a:lnSpc>
                <a:spcPct val="90000"/>
              </a:lnSpc>
            </a:pPr>
            <a:r>
              <a:rPr kumimoji="0" lang="en-US" sz="1100" b="1"/>
              <a:t>Plasmodesmata</a:t>
            </a:r>
            <a:endParaRPr kumimoji="0" lang="en-US" sz="1100"/>
          </a:p>
        </p:txBody>
      </p:sp>
      <p:sp>
        <p:nvSpPr>
          <p:cNvPr id="419846" name="Text Box 6"/>
          <p:cNvSpPr txBox="1">
            <a:spLocks noChangeArrowheads="1"/>
          </p:cNvSpPr>
          <p:nvPr/>
        </p:nvSpPr>
        <p:spPr bwMode="auto">
          <a:xfrm>
            <a:off x="4595813" y="1012825"/>
            <a:ext cx="1036637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Smooth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endoplasmic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reticulum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47" name="Text Box 7"/>
          <p:cNvSpPr txBox="1">
            <a:spLocks noChangeArrowheads="1"/>
          </p:cNvSpPr>
          <p:nvPr/>
        </p:nvSpPr>
        <p:spPr bwMode="auto">
          <a:xfrm>
            <a:off x="5684838" y="1711325"/>
            <a:ext cx="1360487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Ribosomes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(small brown dots)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48" name="Text Box 8"/>
          <p:cNvSpPr txBox="1">
            <a:spLocks noChangeArrowheads="1"/>
          </p:cNvSpPr>
          <p:nvPr/>
        </p:nvSpPr>
        <p:spPr bwMode="auto">
          <a:xfrm>
            <a:off x="5462588" y="2374900"/>
            <a:ext cx="11636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Central vacuole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49" name="Text Box 9"/>
          <p:cNvSpPr txBox="1">
            <a:spLocks noChangeArrowheads="1"/>
          </p:cNvSpPr>
          <p:nvPr/>
        </p:nvSpPr>
        <p:spPr bwMode="auto">
          <a:xfrm>
            <a:off x="5478463" y="2863850"/>
            <a:ext cx="11636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Microfilaments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50" name="Text Box 10"/>
          <p:cNvSpPr txBox="1">
            <a:spLocks noChangeArrowheads="1"/>
          </p:cNvSpPr>
          <p:nvPr/>
        </p:nvSpPr>
        <p:spPr bwMode="auto">
          <a:xfrm>
            <a:off x="5475288" y="3060700"/>
            <a:ext cx="906462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Intermediate</a:t>
            </a:r>
          </a:p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filaments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51" name="Text Box 11"/>
          <p:cNvSpPr txBox="1">
            <a:spLocks noChangeArrowheads="1"/>
          </p:cNvSpPr>
          <p:nvPr/>
        </p:nvSpPr>
        <p:spPr bwMode="auto">
          <a:xfrm>
            <a:off x="5472113" y="3365500"/>
            <a:ext cx="11636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Microtubules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52" name="Text Box 12"/>
          <p:cNvSpPr txBox="1">
            <a:spLocks noChangeArrowheads="1"/>
          </p:cNvSpPr>
          <p:nvPr/>
        </p:nvSpPr>
        <p:spPr bwMode="auto">
          <a:xfrm>
            <a:off x="6646863" y="3111500"/>
            <a:ext cx="11636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CYTOSKELETON</a:t>
            </a:r>
          </a:p>
        </p:txBody>
      </p:sp>
      <p:sp>
        <p:nvSpPr>
          <p:cNvPr id="419853" name="Text Box 13"/>
          <p:cNvSpPr txBox="1">
            <a:spLocks noChangeArrowheads="1"/>
          </p:cNvSpPr>
          <p:nvPr/>
        </p:nvSpPr>
        <p:spPr bwMode="auto">
          <a:xfrm>
            <a:off x="5310188" y="4614863"/>
            <a:ext cx="846137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Chloroplast</a:t>
            </a:r>
          </a:p>
        </p:txBody>
      </p:sp>
      <p:sp>
        <p:nvSpPr>
          <p:cNvPr id="419854" name="Text Box 14"/>
          <p:cNvSpPr txBox="1">
            <a:spLocks noChangeArrowheads="1"/>
          </p:cNvSpPr>
          <p:nvPr/>
        </p:nvSpPr>
        <p:spPr bwMode="auto">
          <a:xfrm>
            <a:off x="4165600" y="5253038"/>
            <a:ext cx="11636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Plasmodesmata</a:t>
            </a:r>
          </a:p>
        </p:txBody>
      </p:sp>
      <p:sp>
        <p:nvSpPr>
          <p:cNvPr id="419855" name="Text Box 15"/>
          <p:cNvSpPr txBox="1">
            <a:spLocks noChangeArrowheads="1"/>
          </p:cNvSpPr>
          <p:nvPr/>
        </p:nvSpPr>
        <p:spPr bwMode="auto">
          <a:xfrm>
            <a:off x="1779588" y="5487988"/>
            <a:ext cx="1449387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Wall of adjacent cell</a:t>
            </a:r>
          </a:p>
        </p:txBody>
      </p:sp>
      <p:sp>
        <p:nvSpPr>
          <p:cNvPr id="419856" name="Text Box 16"/>
          <p:cNvSpPr txBox="1">
            <a:spLocks noChangeArrowheads="1"/>
          </p:cNvSpPr>
          <p:nvPr/>
        </p:nvSpPr>
        <p:spPr bwMode="auto">
          <a:xfrm>
            <a:off x="2643188" y="5045075"/>
            <a:ext cx="579437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Cell wall</a:t>
            </a:r>
          </a:p>
        </p:txBody>
      </p:sp>
      <p:sp>
        <p:nvSpPr>
          <p:cNvPr id="419857" name="Text Box 17"/>
          <p:cNvSpPr txBox="1">
            <a:spLocks noChangeArrowheads="1"/>
          </p:cNvSpPr>
          <p:nvPr/>
        </p:nvSpPr>
        <p:spPr bwMode="auto">
          <a:xfrm>
            <a:off x="2327275" y="295275"/>
            <a:ext cx="7032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Nuclear</a:t>
            </a:r>
          </a:p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envelope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58" name="Text Box 18"/>
          <p:cNvSpPr txBox="1">
            <a:spLocks noChangeArrowheads="1"/>
          </p:cNvSpPr>
          <p:nvPr/>
        </p:nvSpPr>
        <p:spPr bwMode="auto">
          <a:xfrm>
            <a:off x="2311400" y="660400"/>
            <a:ext cx="71913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Nucleolus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59" name="Text Box 19"/>
          <p:cNvSpPr txBox="1">
            <a:spLocks noChangeArrowheads="1"/>
          </p:cNvSpPr>
          <p:nvPr/>
        </p:nvSpPr>
        <p:spPr bwMode="auto">
          <a:xfrm>
            <a:off x="2314575" y="885825"/>
            <a:ext cx="71913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Chromatin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0" name="Text Box 20"/>
          <p:cNvSpPr txBox="1">
            <a:spLocks noChangeArrowheads="1"/>
          </p:cNvSpPr>
          <p:nvPr/>
        </p:nvSpPr>
        <p:spPr bwMode="auto">
          <a:xfrm>
            <a:off x="1425575" y="600075"/>
            <a:ext cx="71913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NUCLEUS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1" name="Text Box 21"/>
          <p:cNvSpPr txBox="1">
            <a:spLocks noChangeArrowheads="1"/>
          </p:cNvSpPr>
          <p:nvPr/>
        </p:nvSpPr>
        <p:spPr bwMode="auto">
          <a:xfrm>
            <a:off x="1701800" y="1146175"/>
            <a:ext cx="8715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Centrosome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2" name="Text Box 22"/>
          <p:cNvSpPr txBox="1">
            <a:spLocks noChangeArrowheads="1"/>
          </p:cNvSpPr>
          <p:nvPr/>
        </p:nvSpPr>
        <p:spPr bwMode="auto">
          <a:xfrm>
            <a:off x="1565275" y="2601913"/>
            <a:ext cx="7254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Golgi</a:t>
            </a:r>
          </a:p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apparatus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3" name="Text Box 23"/>
          <p:cNvSpPr txBox="1">
            <a:spLocks noChangeArrowheads="1"/>
          </p:cNvSpPr>
          <p:nvPr/>
        </p:nvSpPr>
        <p:spPr bwMode="auto">
          <a:xfrm>
            <a:off x="1685925" y="4119563"/>
            <a:ext cx="998538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Mitochondrion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4" name="Text Box 24"/>
          <p:cNvSpPr txBox="1">
            <a:spLocks noChangeArrowheads="1"/>
          </p:cNvSpPr>
          <p:nvPr/>
        </p:nvSpPr>
        <p:spPr bwMode="auto">
          <a:xfrm>
            <a:off x="1701800" y="4376738"/>
            <a:ext cx="998538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Peroxisome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5" name="Text Box 25"/>
          <p:cNvSpPr txBox="1">
            <a:spLocks noChangeArrowheads="1"/>
          </p:cNvSpPr>
          <p:nvPr/>
        </p:nvSpPr>
        <p:spPr bwMode="auto">
          <a:xfrm>
            <a:off x="2000250" y="4627563"/>
            <a:ext cx="8366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Plasma</a:t>
            </a:r>
          </a:p>
          <a:p>
            <a:pPr>
              <a:lnSpc>
                <a:spcPct val="80000"/>
              </a:lnSpc>
            </a:pPr>
            <a:r>
              <a:rPr kumimoji="0" lang="en-US" sz="1100" b="1">
                <a:solidFill>
                  <a:srgbClr val="0099B3"/>
                </a:solidFill>
              </a:rPr>
              <a:t>membrane</a:t>
            </a:r>
            <a:endParaRPr kumimoji="0" lang="en-US" sz="1100">
              <a:solidFill>
                <a:srgbClr val="0099B3"/>
              </a:solidFill>
            </a:endParaRPr>
          </a:p>
        </p:txBody>
      </p:sp>
      <p:sp>
        <p:nvSpPr>
          <p:cNvPr id="419866" name="AutoShape 26"/>
          <p:cNvSpPr>
            <a:spLocks/>
          </p:cNvSpPr>
          <p:nvPr/>
        </p:nvSpPr>
        <p:spPr bwMode="auto">
          <a:xfrm>
            <a:off x="2171700" y="285750"/>
            <a:ext cx="139700" cy="746125"/>
          </a:xfrm>
          <a:prstGeom prst="leftBrace">
            <a:avLst>
              <a:gd name="adj1" fmla="val 44508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7" name="Line 27"/>
          <p:cNvSpPr>
            <a:spLocks noChangeShapeType="1"/>
          </p:cNvSpPr>
          <p:nvPr/>
        </p:nvSpPr>
        <p:spPr bwMode="auto">
          <a:xfrm>
            <a:off x="3095625" y="295275"/>
            <a:ext cx="0" cy="2762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8" name="Line 28"/>
          <p:cNvSpPr>
            <a:spLocks noChangeShapeType="1"/>
          </p:cNvSpPr>
          <p:nvPr/>
        </p:nvSpPr>
        <p:spPr bwMode="auto">
          <a:xfrm>
            <a:off x="3098800" y="425450"/>
            <a:ext cx="222250" cy="6381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9" name="Line 29"/>
          <p:cNvSpPr>
            <a:spLocks noChangeShapeType="1"/>
          </p:cNvSpPr>
          <p:nvPr/>
        </p:nvSpPr>
        <p:spPr bwMode="auto">
          <a:xfrm>
            <a:off x="3092450" y="876300"/>
            <a:ext cx="0" cy="1174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0" name="Line 30"/>
          <p:cNvSpPr>
            <a:spLocks noChangeShapeType="1"/>
          </p:cNvSpPr>
          <p:nvPr/>
        </p:nvSpPr>
        <p:spPr bwMode="auto">
          <a:xfrm>
            <a:off x="3095625" y="946150"/>
            <a:ext cx="130175" cy="479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1" name="Line 31"/>
          <p:cNvSpPr>
            <a:spLocks noChangeShapeType="1"/>
          </p:cNvSpPr>
          <p:nvPr/>
        </p:nvSpPr>
        <p:spPr bwMode="auto">
          <a:xfrm>
            <a:off x="3092450" y="663575"/>
            <a:ext cx="0" cy="1174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2" name="Line 32"/>
          <p:cNvSpPr>
            <a:spLocks noChangeShapeType="1"/>
          </p:cNvSpPr>
          <p:nvPr/>
        </p:nvSpPr>
        <p:spPr bwMode="auto">
          <a:xfrm>
            <a:off x="3095625" y="733425"/>
            <a:ext cx="387350" cy="7937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3" name="Line 33"/>
          <p:cNvSpPr>
            <a:spLocks noChangeShapeType="1"/>
          </p:cNvSpPr>
          <p:nvPr/>
        </p:nvSpPr>
        <p:spPr bwMode="auto">
          <a:xfrm>
            <a:off x="1749425" y="1314450"/>
            <a:ext cx="8445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4" name="AutoShape 34"/>
          <p:cNvSpPr>
            <a:spLocks/>
          </p:cNvSpPr>
          <p:nvPr/>
        </p:nvSpPr>
        <p:spPr bwMode="auto">
          <a:xfrm rot="-5400000">
            <a:off x="2671763" y="1751013"/>
            <a:ext cx="92075" cy="263525"/>
          </a:xfrm>
          <a:prstGeom prst="rightBrace">
            <a:avLst>
              <a:gd name="adj1" fmla="val 23851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5" name="Line 35"/>
          <p:cNvSpPr>
            <a:spLocks noChangeShapeType="1"/>
          </p:cNvSpPr>
          <p:nvPr/>
        </p:nvSpPr>
        <p:spPr bwMode="auto">
          <a:xfrm flipH="1" flipV="1">
            <a:off x="2181225" y="1311275"/>
            <a:ext cx="542925" cy="5270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6" name="Line 36"/>
          <p:cNvSpPr>
            <a:spLocks noChangeShapeType="1"/>
          </p:cNvSpPr>
          <p:nvPr/>
        </p:nvSpPr>
        <p:spPr bwMode="auto">
          <a:xfrm>
            <a:off x="3698875" y="930275"/>
            <a:ext cx="91440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7" name="Line 37"/>
          <p:cNvSpPr>
            <a:spLocks noChangeShapeType="1"/>
          </p:cNvSpPr>
          <p:nvPr/>
        </p:nvSpPr>
        <p:spPr bwMode="auto">
          <a:xfrm>
            <a:off x="4079875" y="930275"/>
            <a:ext cx="269875" cy="9080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8" name="Line 38"/>
          <p:cNvSpPr>
            <a:spLocks noChangeShapeType="1"/>
          </p:cNvSpPr>
          <p:nvPr/>
        </p:nvSpPr>
        <p:spPr bwMode="auto">
          <a:xfrm>
            <a:off x="4584700" y="1450975"/>
            <a:ext cx="85407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9" name="Line 39"/>
          <p:cNvSpPr>
            <a:spLocks noChangeShapeType="1"/>
          </p:cNvSpPr>
          <p:nvPr/>
        </p:nvSpPr>
        <p:spPr bwMode="auto">
          <a:xfrm flipH="1">
            <a:off x="4635500" y="1450975"/>
            <a:ext cx="320675" cy="479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0" name="Line 40"/>
          <p:cNvSpPr>
            <a:spLocks noChangeShapeType="1"/>
          </p:cNvSpPr>
          <p:nvPr/>
        </p:nvSpPr>
        <p:spPr bwMode="auto">
          <a:xfrm>
            <a:off x="5638800" y="1698625"/>
            <a:ext cx="0" cy="2921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1" name="Line 41"/>
          <p:cNvSpPr>
            <a:spLocks noChangeShapeType="1"/>
          </p:cNvSpPr>
          <p:nvPr/>
        </p:nvSpPr>
        <p:spPr bwMode="auto">
          <a:xfrm flipH="1">
            <a:off x="4759325" y="1828800"/>
            <a:ext cx="876300" cy="2889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2" name="Line 42"/>
          <p:cNvSpPr>
            <a:spLocks noChangeShapeType="1"/>
          </p:cNvSpPr>
          <p:nvPr/>
        </p:nvSpPr>
        <p:spPr bwMode="auto">
          <a:xfrm flipH="1">
            <a:off x="4270375" y="1828800"/>
            <a:ext cx="1362075" cy="2381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3" name="Line 43"/>
          <p:cNvSpPr>
            <a:spLocks noChangeShapeType="1"/>
          </p:cNvSpPr>
          <p:nvPr/>
        </p:nvSpPr>
        <p:spPr bwMode="auto">
          <a:xfrm>
            <a:off x="5419725" y="2374900"/>
            <a:ext cx="0" cy="1428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4" name="Line 44"/>
          <p:cNvSpPr>
            <a:spLocks noChangeShapeType="1"/>
          </p:cNvSpPr>
          <p:nvPr/>
        </p:nvSpPr>
        <p:spPr bwMode="auto">
          <a:xfrm flipH="1">
            <a:off x="4822825" y="2444750"/>
            <a:ext cx="593725" cy="1301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5" name="Line 45"/>
          <p:cNvSpPr>
            <a:spLocks noChangeShapeType="1"/>
          </p:cNvSpPr>
          <p:nvPr/>
        </p:nvSpPr>
        <p:spPr bwMode="auto">
          <a:xfrm flipH="1">
            <a:off x="4686300" y="2444750"/>
            <a:ext cx="727075" cy="63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6" name="Line 46"/>
          <p:cNvSpPr>
            <a:spLocks noChangeShapeType="1"/>
          </p:cNvSpPr>
          <p:nvPr/>
        </p:nvSpPr>
        <p:spPr bwMode="auto">
          <a:xfrm>
            <a:off x="5432425" y="2844800"/>
            <a:ext cx="0" cy="1428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7" name="Line 47"/>
          <p:cNvSpPr>
            <a:spLocks noChangeShapeType="1"/>
          </p:cNvSpPr>
          <p:nvPr/>
        </p:nvSpPr>
        <p:spPr bwMode="auto">
          <a:xfrm flipH="1" flipV="1">
            <a:off x="4902200" y="2784475"/>
            <a:ext cx="527050" cy="1301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8" name="Line 48"/>
          <p:cNvSpPr>
            <a:spLocks noChangeShapeType="1"/>
          </p:cNvSpPr>
          <p:nvPr/>
        </p:nvSpPr>
        <p:spPr bwMode="auto">
          <a:xfrm>
            <a:off x="5429250" y="3355975"/>
            <a:ext cx="0" cy="1428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9" name="Line 49"/>
          <p:cNvSpPr>
            <a:spLocks noChangeShapeType="1"/>
          </p:cNvSpPr>
          <p:nvPr/>
        </p:nvSpPr>
        <p:spPr bwMode="auto">
          <a:xfrm flipH="1" flipV="1">
            <a:off x="4394200" y="3295650"/>
            <a:ext cx="1031875" cy="1301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0" name="Line 50"/>
          <p:cNvSpPr>
            <a:spLocks noChangeShapeType="1"/>
          </p:cNvSpPr>
          <p:nvPr/>
        </p:nvSpPr>
        <p:spPr bwMode="auto">
          <a:xfrm>
            <a:off x="5429250" y="3057525"/>
            <a:ext cx="0" cy="2571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1" name="Line 51"/>
          <p:cNvSpPr>
            <a:spLocks noChangeShapeType="1"/>
          </p:cNvSpPr>
          <p:nvPr/>
        </p:nvSpPr>
        <p:spPr bwMode="auto">
          <a:xfrm flipH="1" flipV="1">
            <a:off x="4445000" y="3079750"/>
            <a:ext cx="981075" cy="825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2" name="Line 52"/>
          <p:cNvSpPr>
            <a:spLocks noChangeShapeType="1"/>
          </p:cNvSpPr>
          <p:nvPr/>
        </p:nvSpPr>
        <p:spPr bwMode="auto">
          <a:xfrm flipH="1" flipV="1">
            <a:off x="4406900" y="3917950"/>
            <a:ext cx="1304925" cy="6508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3" name="Line 53"/>
          <p:cNvSpPr>
            <a:spLocks noChangeShapeType="1"/>
          </p:cNvSpPr>
          <p:nvPr/>
        </p:nvSpPr>
        <p:spPr bwMode="auto">
          <a:xfrm>
            <a:off x="5295900" y="4572000"/>
            <a:ext cx="80010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4" name="Line 54"/>
          <p:cNvSpPr>
            <a:spLocks noChangeShapeType="1"/>
          </p:cNvSpPr>
          <p:nvPr/>
        </p:nvSpPr>
        <p:spPr bwMode="auto">
          <a:xfrm flipH="1" flipV="1">
            <a:off x="4327525" y="4629150"/>
            <a:ext cx="387350" cy="5905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5" name="Line 55"/>
          <p:cNvSpPr>
            <a:spLocks noChangeShapeType="1"/>
          </p:cNvSpPr>
          <p:nvPr/>
        </p:nvSpPr>
        <p:spPr bwMode="auto">
          <a:xfrm>
            <a:off x="4168775" y="5222875"/>
            <a:ext cx="107632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6" name="Line 56"/>
          <p:cNvSpPr>
            <a:spLocks noChangeShapeType="1"/>
          </p:cNvSpPr>
          <p:nvPr/>
        </p:nvSpPr>
        <p:spPr bwMode="auto">
          <a:xfrm flipH="1" flipV="1">
            <a:off x="4324350" y="4206875"/>
            <a:ext cx="393700" cy="10128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7" name="Line 57"/>
          <p:cNvSpPr>
            <a:spLocks noChangeShapeType="1"/>
          </p:cNvSpPr>
          <p:nvPr/>
        </p:nvSpPr>
        <p:spPr bwMode="auto">
          <a:xfrm flipV="1">
            <a:off x="3270250" y="4600575"/>
            <a:ext cx="612775" cy="9366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8" name="Line 58"/>
          <p:cNvSpPr>
            <a:spLocks noChangeShapeType="1"/>
          </p:cNvSpPr>
          <p:nvPr/>
        </p:nvSpPr>
        <p:spPr bwMode="auto">
          <a:xfrm>
            <a:off x="3270250" y="5489575"/>
            <a:ext cx="0" cy="104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9" name="Line 59"/>
          <p:cNvSpPr>
            <a:spLocks noChangeShapeType="1"/>
          </p:cNvSpPr>
          <p:nvPr/>
        </p:nvSpPr>
        <p:spPr bwMode="auto">
          <a:xfrm flipV="1">
            <a:off x="3286125" y="4321175"/>
            <a:ext cx="520700" cy="7874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0" name="Line 60"/>
          <p:cNvSpPr>
            <a:spLocks noChangeShapeType="1"/>
          </p:cNvSpPr>
          <p:nvPr/>
        </p:nvSpPr>
        <p:spPr bwMode="auto">
          <a:xfrm>
            <a:off x="3286125" y="5060950"/>
            <a:ext cx="0" cy="104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1" name="Line 61"/>
          <p:cNvSpPr>
            <a:spLocks noChangeShapeType="1"/>
          </p:cNvSpPr>
          <p:nvPr/>
        </p:nvSpPr>
        <p:spPr bwMode="auto">
          <a:xfrm flipV="1">
            <a:off x="2765425" y="3752850"/>
            <a:ext cx="717550" cy="6762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2" name="Line 62"/>
          <p:cNvSpPr>
            <a:spLocks noChangeShapeType="1"/>
          </p:cNvSpPr>
          <p:nvPr/>
        </p:nvSpPr>
        <p:spPr bwMode="auto">
          <a:xfrm>
            <a:off x="2765425" y="4381500"/>
            <a:ext cx="0" cy="104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3" name="Line 63"/>
          <p:cNvSpPr>
            <a:spLocks noChangeShapeType="1"/>
          </p:cNvSpPr>
          <p:nvPr/>
        </p:nvSpPr>
        <p:spPr bwMode="auto">
          <a:xfrm flipV="1">
            <a:off x="2746375" y="3448050"/>
            <a:ext cx="889000" cy="7175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4" name="Line 64"/>
          <p:cNvSpPr>
            <a:spLocks noChangeShapeType="1"/>
          </p:cNvSpPr>
          <p:nvPr/>
        </p:nvSpPr>
        <p:spPr bwMode="auto">
          <a:xfrm>
            <a:off x="2746375" y="4117975"/>
            <a:ext cx="0" cy="1047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5" name="Line 65"/>
          <p:cNvSpPr>
            <a:spLocks noChangeShapeType="1"/>
          </p:cNvSpPr>
          <p:nvPr/>
        </p:nvSpPr>
        <p:spPr bwMode="auto">
          <a:xfrm flipV="1">
            <a:off x="2898775" y="4159250"/>
            <a:ext cx="879475" cy="5048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6" name="Line 66"/>
          <p:cNvSpPr>
            <a:spLocks noChangeShapeType="1"/>
          </p:cNvSpPr>
          <p:nvPr/>
        </p:nvSpPr>
        <p:spPr bwMode="auto">
          <a:xfrm>
            <a:off x="2898775" y="4616450"/>
            <a:ext cx="0" cy="2667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7" name="Line 67"/>
          <p:cNvSpPr>
            <a:spLocks noChangeShapeType="1"/>
          </p:cNvSpPr>
          <p:nvPr/>
        </p:nvSpPr>
        <p:spPr bwMode="auto">
          <a:xfrm flipV="1">
            <a:off x="2349500" y="2559050"/>
            <a:ext cx="463550" cy="1714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8" name="Line 68"/>
          <p:cNvSpPr>
            <a:spLocks noChangeShapeType="1"/>
          </p:cNvSpPr>
          <p:nvPr/>
        </p:nvSpPr>
        <p:spPr bwMode="auto">
          <a:xfrm>
            <a:off x="2349500" y="2606675"/>
            <a:ext cx="0" cy="2762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9" name="AutoShape 69"/>
          <p:cNvSpPr>
            <a:spLocks/>
          </p:cNvSpPr>
          <p:nvPr/>
        </p:nvSpPr>
        <p:spPr bwMode="auto">
          <a:xfrm>
            <a:off x="6505575" y="2819400"/>
            <a:ext cx="101600" cy="685800"/>
          </a:xfrm>
          <a:prstGeom prst="rightBrace">
            <a:avLst>
              <a:gd name="adj1" fmla="val 56250"/>
              <a:gd name="adj2" fmla="val 50000"/>
            </a:avLst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806450"/>
          </a:xfrm>
        </p:spPr>
        <p:txBody>
          <a:bodyPr>
            <a:normAutofit fontScale="90000"/>
          </a:bodyPr>
          <a:lstStyle/>
          <a:p>
            <a:pPr marL="0" indent="6350"/>
            <a:r>
              <a:rPr lang="en-US" sz="2600"/>
              <a:t>Concept 6.3: The eukaryotic cell’s genetic instructions are housed in the nucleus and carried out by the ribosomes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2163763"/>
          </a:xfrm>
        </p:spPr>
        <p:txBody>
          <a:bodyPr/>
          <a:lstStyle/>
          <a:p>
            <a:r>
              <a:rPr lang="en-US" sz="2800"/>
              <a:t>The nucleus contains most of the DNA in a eukaryotic cell</a:t>
            </a:r>
          </a:p>
          <a:p>
            <a:r>
              <a:rPr lang="en-US" sz="2800"/>
              <a:t>Ribosomes use the information from the DNA to make proteins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Nucleus: Genetic Library of the Cell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163763"/>
          </a:xfrm>
        </p:spPr>
        <p:txBody>
          <a:bodyPr/>
          <a:lstStyle/>
          <a:p>
            <a:r>
              <a:rPr lang="en-US" sz="2800"/>
              <a:t>The nucleus contains most of the cell’s genes and is usually the most conspicuous organelle</a:t>
            </a:r>
          </a:p>
          <a:p>
            <a:r>
              <a:rPr lang="en-US" sz="2800"/>
              <a:t>The nuclear envelope encloses the nucleus, separating it from the cytoplasm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925" y="227013"/>
            <a:ext cx="7804150" cy="6402387"/>
          </a:xfrm>
          <a:prstGeom prst="rect">
            <a:avLst/>
          </a:prstGeom>
          <a:noFill/>
        </p:spPr>
      </p:pic>
      <p:sp>
        <p:nvSpPr>
          <p:cNvPr id="420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6-10</a:t>
            </a:r>
          </a:p>
        </p:txBody>
      </p:sp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4264025" y="5360988"/>
            <a:ext cx="149066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Close-up of nuclear</a:t>
            </a:r>
          </a:p>
          <a:p>
            <a:pPr algn="l">
              <a:lnSpc>
                <a:spcPct val="90000"/>
              </a:lnSpc>
            </a:pPr>
            <a:r>
              <a:rPr kumimoji="0" lang="en-US" sz="1200" b="1"/>
              <a:t>envelope</a:t>
            </a:r>
            <a:endParaRPr kumimoji="0" lang="en-US" sz="1200"/>
          </a:p>
        </p:txBody>
      </p:sp>
      <p:sp>
        <p:nvSpPr>
          <p:cNvPr id="420869" name="Text Box 5"/>
          <p:cNvSpPr txBox="1">
            <a:spLocks noChangeArrowheads="1"/>
          </p:cNvSpPr>
          <p:nvPr/>
        </p:nvSpPr>
        <p:spPr bwMode="auto">
          <a:xfrm>
            <a:off x="4384675" y="296863"/>
            <a:ext cx="709613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Nucleus</a:t>
            </a:r>
            <a:endParaRPr kumimoji="0" lang="en-US" sz="1200"/>
          </a:p>
        </p:txBody>
      </p:sp>
      <p:sp>
        <p:nvSpPr>
          <p:cNvPr id="420870" name="Text Box 6"/>
          <p:cNvSpPr txBox="1">
            <a:spLocks noChangeArrowheads="1"/>
          </p:cNvSpPr>
          <p:nvPr/>
        </p:nvSpPr>
        <p:spPr bwMode="auto">
          <a:xfrm>
            <a:off x="4673600" y="1163638"/>
            <a:ext cx="80168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Nucleolus</a:t>
            </a:r>
            <a:endParaRPr kumimoji="0" lang="en-US" sz="1200"/>
          </a:p>
        </p:txBody>
      </p:sp>
      <p:sp>
        <p:nvSpPr>
          <p:cNvPr id="420871" name="Text Box 7"/>
          <p:cNvSpPr txBox="1">
            <a:spLocks noChangeArrowheads="1"/>
          </p:cNvSpPr>
          <p:nvPr/>
        </p:nvSpPr>
        <p:spPr bwMode="auto">
          <a:xfrm>
            <a:off x="4165600" y="1423988"/>
            <a:ext cx="80168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Chromatin</a:t>
            </a:r>
            <a:endParaRPr kumimoji="0" lang="en-US" sz="1200"/>
          </a:p>
        </p:txBody>
      </p:sp>
      <p:sp>
        <p:nvSpPr>
          <p:cNvPr id="420872" name="Text Box 8"/>
          <p:cNvSpPr txBox="1">
            <a:spLocks noChangeArrowheads="1"/>
          </p:cNvSpPr>
          <p:nvPr/>
        </p:nvSpPr>
        <p:spPr bwMode="auto">
          <a:xfrm>
            <a:off x="3451225" y="1776413"/>
            <a:ext cx="1376363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Nuclear envelope:</a:t>
            </a:r>
          </a:p>
          <a:p>
            <a:pPr algn="l">
              <a:lnSpc>
                <a:spcPct val="110000"/>
              </a:lnSpc>
            </a:pPr>
            <a:r>
              <a:rPr kumimoji="0" lang="en-US" sz="1200" b="1"/>
              <a:t>Inner membrane</a:t>
            </a:r>
            <a:endParaRPr kumimoji="0" lang="en-US" sz="1200"/>
          </a:p>
        </p:txBody>
      </p:sp>
      <p:sp>
        <p:nvSpPr>
          <p:cNvPr id="420873" name="Text Box 9"/>
          <p:cNvSpPr txBox="1">
            <a:spLocks noChangeArrowheads="1"/>
          </p:cNvSpPr>
          <p:nvPr/>
        </p:nvSpPr>
        <p:spPr bwMode="auto">
          <a:xfrm>
            <a:off x="3448050" y="2173288"/>
            <a:ext cx="1262063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Outer membrane</a:t>
            </a:r>
            <a:endParaRPr kumimoji="0" lang="en-US" sz="1200"/>
          </a:p>
        </p:txBody>
      </p:sp>
      <p:sp>
        <p:nvSpPr>
          <p:cNvPr id="420874" name="Text Box 10"/>
          <p:cNvSpPr txBox="1">
            <a:spLocks noChangeArrowheads="1"/>
          </p:cNvSpPr>
          <p:nvPr/>
        </p:nvSpPr>
        <p:spPr bwMode="auto">
          <a:xfrm>
            <a:off x="3632200" y="2687638"/>
            <a:ext cx="104298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Nuclear pore</a:t>
            </a:r>
            <a:endParaRPr kumimoji="0" lang="en-US" sz="1200"/>
          </a:p>
        </p:txBody>
      </p:sp>
      <p:sp>
        <p:nvSpPr>
          <p:cNvPr id="420875" name="Text Box 11"/>
          <p:cNvSpPr txBox="1">
            <a:spLocks noChangeArrowheads="1"/>
          </p:cNvSpPr>
          <p:nvPr/>
        </p:nvSpPr>
        <p:spPr bwMode="auto">
          <a:xfrm>
            <a:off x="4373563" y="3467100"/>
            <a:ext cx="9080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Pore</a:t>
            </a:r>
          </a:p>
          <a:p>
            <a:pPr algn="l"/>
            <a:r>
              <a:rPr kumimoji="0" lang="en-US" sz="1200" b="1"/>
              <a:t>complex</a:t>
            </a:r>
            <a:endParaRPr kumimoji="0" lang="en-US" sz="1200"/>
          </a:p>
        </p:txBody>
      </p:sp>
      <p:sp>
        <p:nvSpPr>
          <p:cNvPr id="420876" name="Text Box 12"/>
          <p:cNvSpPr txBox="1">
            <a:spLocks noChangeArrowheads="1"/>
          </p:cNvSpPr>
          <p:nvPr/>
        </p:nvSpPr>
        <p:spPr bwMode="auto">
          <a:xfrm>
            <a:off x="3360738" y="4618038"/>
            <a:ext cx="1042987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Ribosome</a:t>
            </a:r>
            <a:endParaRPr kumimoji="0" lang="en-US" sz="1200"/>
          </a:p>
        </p:txBody>
      </p:sp>
      <p:sp>
        <p:nvSpPr>
          <p:cNvPr id="420877" name="Text Box 13"/>
          <p:cNvSpPr txBox="1">
            <a:spLocks noChangeArrowheads="1"/>
          </p:cNvSpPr>
          <p:nvPr/>
        </p:nvSpPr>
        <p:spPr bwMode="auto">
          <a:xfrm>
            <a:off x="844550" y="6219825"/>
            <a:ext cx="16494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Pore complexes (TEM)</a:t>
            </a:r>
            <a:endParaRPr kumimoji="0" lang="en-US" sz="1200"/>
          </a:p>
        </p:txBody>
      </p:sp>
      <p:sp>
        <p:nvSpPr>
          <p:cNvPr id="420878" name="Text Box 14"/>
          <p:cNvSpPr txBox="1">
            <a:spLocks noChangeArrowheads="1"/>
          </p:cNvSpPr>
          <p:nvPr/>
        </p:nvSpPr>
        <p:spPr bwMode="auto">
          <a:xfrm>
            <a:off x="5900738" y="6219825"/>
            <a:ext cx="16843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Nuclear lamina (TEM)</a:t>
            </a:r>
            <a:endParaRPr kumimoji="0" lang="en-US" sz="1200"/>
          </a:p>
        </p:txBody>
      </p:sp>
      <p:sp>
        <p:nvSpPr>
          <p:cNvPr id="420879" name="Text Box 15"/>
          <p:cNvSpPr txBox="1">
            <a:spLocks noChangeArrowheads="1"/>
          </p:cNvSpPr>
          <p:nvPr/>
        </p:nvSpPr>
        <p:spPr bwMode="auto">
          <a:xfrm>
            <a:off x="7718425" y="4635500"/>
            <a:ext cx="4683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1 µm</a:t>
            </a:r>
            <a:endParaRPr kumimoji="0" lang="en-US" sz="1200"/>
          </a:p>
        </p:txBody>
      </p:sp>
      <p:sp>
        <p:nvSpPr>
          <p:cNvPr id="420880" name="Text Box 16"/>
          <p:cNvSpPr txBox="1">
            <a:spLocks noChangeArrowheads="1"/>
          </p:cNvSpPr>
          <p:nvPr/>
        </p:nvSpPr>
        <p:spPr bwMode="auto">
          <a:xfrm>
            <a:off x="7558088" y="4168775"/>
            <a:ext cx="814387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Rough ER</a:t>
            </a:r>
            <a:endParaRPr kumimoji="0" lang="en-US" sz="1200"/>
          </a:p>
        </p:txBody>
      </p:sp>
      <p:sp>
        <p:nvSpPr>
          <p:cNvPr id="420881" name="Text Box 17"/>
          <p:cNvSpPr txBox="1">
            <a:spLocks noChangeArrowheads="1"/>
          </p:cNvSpPr>
          <p:nvPr/>
        </p:nvSpPr>
        <p:spPr bwMode="auto">
          <a:xfrm>
            <a:off x="7804150" y="931863"/>
            <a:ext cx="709613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Nucleus</a:t>
            </a:r>
            <a:endParaRPr kumimoji="0" lang="en-US" sz="1200"/>
          </a:p>
        </p:txBody>
      </p:sp>
      <p:sp>
        <p:nvSpPr>
          <p:cNvPr id="420882" name="Text Box 18"/>
          <p:cNvSpPr txBox="1">
            <a:spLocks noChangeArrowheads="1"/>
          </p:cNvSpPr>
          <p:nvPr/>
        </p:nvSpPr>
        <p:spPr bwMode="auto">
          <a:xfrm>
            <a:off x="876300" y="1106488"/>
            <a:ext cx="4683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1 µm</a:t>
            </a:r>
            <a:endParaRPr kumimoji="0" lang="en-US" sz="1200"/>
          </a:p>
        </p:txBody>
      </p:sp>
      <p:sp>
        <p:nvSpPr>
          <p:cNvPr id="420883" name="Text Box 19"/>
          <p:cNvSpPr txBox="1">
            <a:spLocks noChangeArrowheads="1"/>
          </p:cNvSpPr>
          <p:nvPr/>
        </p:nvSpPr>
        <p:spPr bwMode="auto">
          <a:xfrm>
            <a:off x="850900" y="4911725"/>
            <a:ext cx="59213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0.25 µm</a:t>
            </a:r>
            <a:endParaRPr kumimoji="0" lang="en-US" sz="1200"/>
          </a:p>
        </p:txBody>
      </p:sp>
      <p:sp>
        <p:nvSpPr>
          <p:cNvPr id="420884" name="Text Box 20"/>
          <p:cNvSpPr txBox="1">
            <a:spLocks noChangeArrowheads="1"/>
          </p:cNvSpPr>
          <p:nvPr/>
        </p:nvSpPr>
        <p:spPr bwMode="auto">
          <a:xfrm>
            <a:off x="847725" y="4344988"/>
            <a:ext cx="205581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200" b="1"/>
              <a:t>Surface of nuclear envelope</a:t>
            </a:r>
            <a:endParaRPr kumimoji="0" lang="en-US" sz="1200"/>
          </a:p>
        </p:txBody>
      </p:sp>
      <p:sp>
        <p:nvSpPr>
          <p:cNvPr id="420885" name="Line 21"/>
          <p:cNvSpPr>
            <a:spLocks noChangeShapeType="1"/>
          </p:cNvSpPr>
          <p:nvPr/>
        </p:nvSpPr>
        <p:spPr bwMode="auto">
          <a:xfrm>
            <a:off x="854075" y="1343025"/>
            <a:ext cx="400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86" name="Line 22"/>
          <p:cNvSpPr>
            <a:spLocks noChangeShapeType="1"/>
          </p:cNvSpPr>
          <p:nvPr/>
        </p:nvSpPr>
        <p:spPr bwMode="auto">
          <a:xfrm>
            <a:off x="857250" y="1301750"/>
            <a:ext cx="0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87" name="Line 23"/>
          <p:cNvSpPr>
            <a:spLocks noChangeShapeType="1"/>
          </p:cNvSpPr>
          <p:nvPr/>
        </p:nvSpPr>
        <p:spPr bwMode="auto">
          <a:xfrm>
            <a:off x="1254125" y="1304925"/>
            <a:ext cx="0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88" name="Line 24"/>
          <p:cNvSpPr>
            <a:spLocks noChangeShapeType="1"/>
          </p:cNvSpPr>
          <p:nvPr/>
        </p:nvSpPr>
        <p:spPr bwMode="auto">
          <a:xfrm>
            <a:off x="850900" y="5153025"/>
            <a:ext cx="587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89" name="Line 25"/>
          <p:cNvSpPr>
            <a:spLocks noChangeShapeType="1"/>
          </p:cNvSpPr>
          <p:nvPr/>
        </p:nvSpPr>
        <p:spPr bwMode="auto">
          <a:xfrm>
            <a:off x="854075" y="510222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0" name="Line 26"/>
          <p:cNvSpPr>
            <a:spLocks noChangeShapeType="1"/>
          </p:cNvSpPr>
          <p:nvPr/>
        </p:nvSpPr>
        <p:spPr bwMode="auto">
          <a:xfrm>
            <a:off x="1435100" y="510222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1" name="Line 27"/>
          <p:cNvSpPr>
            <a:spLocks noChangeShapeType="1"/>
          </p:cNvSpPr>
          <p:nvPr/>
        </p:nvSpPr>
        <p:spPr bwMode="auto">
          <a:xfrm flipV="1">
            <a:off x="4124325" y="371475"/>
            <a:ext cx="212725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2" name="Line 28"/>
          <p:cNvSpPr>
            <a:spLocks noChangeShapeType="1"/>
          </p:cNvSpPr>
          <p:nvPr/>
        </p:nvSpPr>
        <p:spPr bwMode="auto">
          <a:xfrm>
            <a:off x="5407025" y="1314450"/>
            <a:ext cx="647700" cy="555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3" name="Line 29"/>
          <p:cNvSpPr>
            <a:spLocks noChangeShapeType="1"/>
          </p:cNvSpPr>
          <p:nvPr/>
        </p:nvSpPr>
        <p:spPr bwMode="auto">
          <a:xfrm>
            <a:off x="4956175" y="1562100"/>
            <a:ext cx="654050" cy="555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4" name="Line 30"/>
          <p:cNvSpPr>
            <a:spLocks noChangeShapeType="1"/>
          </p:cNvSpPr>
          <p:nvPr/>
        </p:nvSpPr>
        <p:spPr bwMode="auto">
          <a:xfrm>
            <a:off x="4651375" y="2127250"/>
            <a:ext cx="282575" cy="20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5" name="Line 31"/>
          <p:cNvSpPr>
            <a:spLocks noChangeShapeType="1"/>
          </p:cNvSpPr>
          <p:nvPr/>
        </p:nvSpPr>
        <p:spPr bwMode="auto">
          <a:xfrm>
            <a:off x="4683125" y="2339975"/>
            <a:ext cx="301625" cy="231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6" name="Line 32"/>
          <p:cNvSpPr>
            <a:spLocks noChangeShapeType="1"/>
          </p:cNvSpPr>
          <p:nvPr/>
        </p:nvSpPr>
        <p:spPr bwMode="auto">
          <a:xfrm flipV="1">
            <a:off x="2489200" y="2136775"/>
            <a:ext cx="939800" cy="657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7" name="Line 33"/>
          <p:cNvSpPr>
            <a:spLocks noChangeShapeType="1"/>
          </p:cNvSpPr>
          <p:nvPr/>
        </p:nvSpPr>
        <p:spPr bwMode="auto">
          <a:xfrm flipV="1">
            <a:off x="2686050" y="2336800"/>
            <a:ext cx="746125" cy="581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8" name="Line 34"/>
          <p:cNvSpPr>
            <a:spLocks noChangeShapeType="1"/>
          </p:cNvSpPr>
          <p:nvPr/>
        </p:nvSpPr>
        <p:spPr bwMode="auto">
          <a:xfrm flipH="1">
            <a:off x="2809875" y="2822575"/>
            <a:ext cx="78740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899" name="Line 35"/>
          <p:cNvSpPr>
            <a:spLocks noChangeShapeType="1"/>
          </p:cNvSpPr>
          <p:nvPr/>
        </p:nvSpPr>
        <p:spPr bwMode="auto">
          <a:xfrm flipV="1">
            <a:off x="7359650" y="1006475"/>
            <a:ext cx="403225" cy="536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0" name="Line 36"/>
          <p:cNvSpPr>
            <a:spLocks noChangeShapeType="1"/>
          </p:cNvSpPr>
          <p:nvPr/>
        </p:nvSpPr>
        <p:spPr bwMode="auto">
          <a:xfrm>
            <a:off x="7540625" y="3644900"/>
            <a:ext cx="352425" cy="555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1" name="Line 37"/>
          <p:cNvSpPr>
            <a:spLocks noChangeShapeType="1"/>
          </p:cNvSpPr>
          <p:nvPr/>
        </p:nvSpPr>
        <p:spPr bwMode="auto">
          <a:xfrm>
            <a:off x="7512050" y="4857750"/>
            <a:ext cx="822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2" name="Line 38"/>
          <p:cNvSpPr>
            <a:spLocks noChangeShapeType="1"/>
          </p:cNvSpPr>
          <p:nvPr/>
        </p:nvSpPr>
        <p:spPr bwMode="auto">
          <a:xfrm>
            <a:off x="7512050" y="4813300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3" name="Line 39"/>
          <p:cNvSpPr>
            <a:spLocks noChangeShapeType="1"/>
          </p:cNvSpPr>
          <p:nvPr/>
        </p:nvSpPr>
        <p:spPr bwMode="auto">
          <a:xfrm>
            <a:off x="8337550" y="4810125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4" name="AutoShape 40"/>
          <p:cNvSpPr>
            <a:spLocks/>
          </p:cNvSpPr>
          <p:nvPr/>
        </p:nvSpPr>
        <p:spPr bwMode="auto">
          <a:xfrm rot="-5400000">
            <a:off x="5041900" y="3876676"/>
            <a:ext cx="123825" cy="565150"/>
          </a:xfrm>
          <a:prstGeom prst="rightBrace">
            <a:avLst>
              <a:gd name="adj1" fmla="val 3803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5" name="Line 41"/>
          <p:cNvSpPr>
            <a:spLocks noChangeShapeType="1"/>
          </p:cNvSpPr>
          <p:nvPr/>
        </p:nvSpPr>
        <p:spPr bwMode="auto">
          <a:xfrm flipH="1" flipV="1">
            <a:off x="4848225" y="3838575"/>
            <a:ext cx="257175" cy="260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906" name="Line 42"/>
          <p:cNvSpPr>
            <a:spLocks noChangeShapeType="1"/>
          </p:cNvSpPr>
          <p:nvPr/>
        </p:nvSpPr>
        <p:spPr bwMode="auto">
          <a:xfrm>
            <a:off x="4146550" y="4743450"/>
            <a:ext cx="71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Ribosomes: Protein Factories in the Cell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5183188"/>
          </a:xfrm>
        </p:spPr>
        <p:txBody>
          <a:bodyPr/>
          <a:lstStyle/>
          <a:p>
            <a:r>
              <a:rPr lang="en-US" sz="2800"/>
              <a:t>Ribosomes are particles made of ribosomal RNA and protein</a:t>
            </a:r>
          </a:p>
          <a:p>
            <a:r>
              <a:rPr lang="en-US" sz="2800"/>
              <a:t>Ribosomes carry out protein synthesis in two locations:</a:t>
            </a:r>
          </a:p>
          <a:p>
            <a:pPr lvl="1"/>
            <a:r>
              <a:rPr lang="en-US"/>
              <a:t>In the cytosol (free ribosomes)</a:t>
            </a:r>
          </a:p>
          <a:p>
            <a:pPr lvl="1"/>
            <a:r>
              <a:rPr lang="en-US"/>
              <a:t>On the outside of the endoplasmic reticulum (ER) or the nuclear envelope (bound ribosomes)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1074738"/>
            <a:ext cx="8535987" cy="4706937"/>
          </a:xfrm>
          <a:prstGeom prst="rect">
            <a:avLst/>
          </a:prstGeom>
          <a:noFill/>
        </p:spPr>
      </p:pic>
      <p:sp>
        <p:nvSpPr>
          <p:cNvPr id="4218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6-11</a:t>
            </a:r>
          </a:p>
        </p:txBody>
      </p:sp>
      <p:sp>
        <p:nvSpPr>
          <p:cNvPr id="421892" name="Text Box 4"/>
          <p:cNvSpPr txBox="1">
            <a:spLocks noChangeArrowheads="1"/>
          </p:cNvSpPr>
          <p:nvPr/>
        </p:nvSpPr>
        <p:spPr bwMode="auto">
          <a:xfrm>
            <a:off x="481013" y="1193800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70000"/>
              </a:lnSpc>
            </a:pPr>
            <a:r>
              <a:rPr kumimoji="0" lang="en-US" sz="1800" b="1"/>
              <a:t>Ribosomes</a:t>
            </a:r>
            <a:endParaRPr kumimoji="0" lang="en-US" sz="1800"/>
          </a:p>
        </p:txBody>
      </p:sp>
      <p:sp>
        <p:nvSpPr>
          <p:cNvPr id="421893" name="Text Box 5"/>
          <p:cNvSpPr txBox="1">
            <a:spLocks noChangeArrowheads="1"/>
          </p:cNvSpPr>
          <p:nvPr/>
        </p:nvSpPr>
        <p:spPr bwMode="auto">
          <a:xfrm>
            <a:off x="3617913" y="4437063"/>
            <a:ext cx="99695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1800" b="1"/>
              <a:t>0.5 µm</a:t>
            </a:r>
            <a:endParaRPr kumimoji="0" lang="en-US" sz="1800"/>
          </a:p>
        </p:txBody>
      </p:sp>
      <p:sp>
        <p:nvSpPr>
          <p:cNvPr id="421894" name="Text Box 6"/>
          <p:cNvSpPr txBox="1">
            <a:spLocks noChangeArrowheads="1"/>
          </p:cNvSpPr>
          <p:nvPr/>
        </p:nvSpPr>
        <p:spPr bwMode="auto">
          <a:xfrm>
            <a:off x="2430463" y="1196975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70000"/>
              </a:lnSpc>
            </a:pPr>
            <a:r>
              <a:rPr kumimoji="0" lang="en-US" sz="1800" b="1"/>
              <a:t>ER</a:t>
            </a:r>
            <a:endParaRPr kumimoji="0" lang="en-US" sz="1800"/>
          </a:p>
        </p:txBody>
      </p:sp>
      <p:sp>
        <p:nvSpPr>
          <p:cNvPr id="421895" name="Text Box 7"/>
          <p:cNvSpPr txBox="1">
            <a:spLocks noChangeArrowheads="1"/>
          </p:cNvSpPr>
          <p:nvPr/>
        </p:nvSpPr>
        <p:spPr bwMode="auto">
          <a:xfrm>
            <a:off x="6075363" y="1247775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800" b="1"/>
              <a:t>Cytosol</a:t>
            </a:r>
            <a:endParaRPr kumimoji="0" lang="en-US" sz="1800"/>
          </a:p>
        </p:txBody>
      </p:sp>
      <p:sp>
        <p:nvSpPr>
          <p:cNvPr id="421896" name="Text Box 8"/>
          <p:cNvSpPr txBox="1">
            <a:spLocks noChangeArrowheads="1"/>
          </p:cNvSpPr>
          <p:nvPr/>
        </p:nvSpPr>
        <p:spPr bwMode="auto">
          <a:xfrm>
            <a:off x="6069013" y="1597025"/>
            <a:ext cx="17335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Endoplasmic</a:t>
            </a:r>
          </a:p>
          <a:p>
            <a:pPr algn="l"/>
            <a:r>
              <a:rPr kumimoji="0" lang="en-US" sz="1800" b="1"/>
              <a:t>reticulum (ER)</a:t>
            </a:r>
            <a:endParaRPr kumimoji="0" lang="en-US" sz="1800"/>
          </a:p>
        </p:txBody>
      </p:sp>
      <p:sp>
        <p:nvSpPr>
          <p:cNvPr id="421897" name="Text Box 9"/>
          <p:cNvSpPr txBox="1">
            <a:spLocks noChangeArrowheads="1"/>
          </p:cNvSpPr>
          <p:nvPr/>
        </p:nvSpPr>
        <p:spPr bwMode="auto">
          <a:xfrm>
            <a:off x="6069013" y="2222500"/>
            <a:ext cx="17335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Free ribosomes</a:t>
            </a:r>
            <a:endParaRPr kumimoji="0" lang="en-US" sz="1800"/>
          </a:p>
        </p:txBody>
      </p:sp>
      <p:sp>
        <p:nvSpPr>
          <p:cNvPr id="421898" name="Text Box 10"/>
          <p:cNvSpPr txBox="1">
            <a:spLocks noChangeArrowheads="1"/>
          </p:cNvSpPr>
          <p:nvPr/>
        </p:nvSpPr>
        <p:spPr bwMode="auto">
          <a:xfrm>
            <a:off x="6072188" y="2730500"/>
            <a:ext cx="20256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Bound ribosomes</a:t>
            </a:r>
            <a:endParaRPr kumimoji="0" lang="en-US" sz="1800"/>
          </a:p>
        </p:txBody>
      </p:sp>
      <p:sp>
        <p:nvSpPr>
          <p:cNvPr id="421899" name="Text Box 11"/>
          <p:cNvSpPr txBox="1">
            <a:spLocks noChangeArrowheads="1"/>
          </p:cNvSpPr>
          <p:nvPr/>
        </p:nvSpPr>
        <p:spPr bwMode="auto">
          <a:xfrm>
            <a:off x="7926388" y="3624263"/>
            <a:ext cx="94138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Large</a:t>
            </a:r>
          </a:p>
          <a:p>
            <a:pPr algn="l"/>
            <a:r>
              <a:rPr kumimoji="0" lang="en-US" sz="1800" b="1"/>
              <a:t>subunit</a:t>
            </a:r>
            <a:endParaRPr kumimoji="0" lang="en-US" sz="1800"/>
          </a:p>
        </p:txBody>
      </p:sp>
      <p:sp>
        <p:nvSpPr>
          <p:cNvPr id="421900" name="Text Box 12"/>
          <p:cNvSpPr txBox="1">
            <a:spLocks noChangeArrowheads="1"/>
          </p:cNvSpPr>
          <p:nvPr/>
        </p:nvSpPr>
        <p:spPr bwMode="auto">
          <a:xfrm>
            <a:off x="7932738" y="4406900"/>
            <a:ext cx="941387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Small</a:t>
            </a:r>
          </a:p>
          <a:p>
            <a:pPr algn="l"/>
            <a:r>
              <a:rPr kumimoji="0" lang="en-US" sz="1800" b="1"/>
              <a:t>subunit</a:t>
            </a:r>
            <a:endParaRPr kumimoji="0" lang="en-US" sz="1800"/>
          </a:p>
        </p:txBody>
      </p:sp>
      <p:sp>
        <p:nvSpPr>
          <p:cNvPr id="421901" name="Text Box 13"/>
          <p:cNvSpPr txBox="1">
            <a:spLocks noChangeArrowheads="1"/>
          </p:cNvSpPr>
          <p:nvPr/>
        </p:nvSpPr>
        <p:spPr bwMode="auto">
          <a:xfrm>
            <a:off x="6470650" y="5075238"/>
            <a:ext cx="2271713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Diagram of</a:t>
            </a:r>
          </a:p>
          <a:p>
            <a:pPr algn="l"/>
            <a:r>
              <a:rPr kumimoji="0" lang="en-US" sz="1800" b="1"/>
              <a:t>a ribosome</a:t>
            </a:r>
            <a:endParaRPr kumimoji="0" lang="en-US" sz="1800"/>
          </a:p>
        </p:txBody>
      </p:sp>
      <p:sp>
        <p:nvSpPr>
          <p:cNvPr id="421902" name="Text Box 14"/>
          <p:cNvSpPr txBox="1">
            <a:spLocks noChangeArrowheads="1"/>
          </p:cNvSpPr>
          <p:nvPr/>
        </p:nvSpPr>
        <p:spPr bwMode="auto">
          <a:xfrm>
            <a:off x="2941638" y="5065713"/>
            <a:ext cx="227171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TEM showing ER</a:t>
            </a:r>
          </a:p>
          <a:p>
            <a:pPr algn="l"/>
            <a:r>
              <a:rPr kumimoji="0" lang="en-US" sz="1800" b="1"/>
              <a:t>and ribosomes</a:t>
            </a:r>
            <a:endParaRPr kumimoji="0" lang="en-US" sz="1800"/>
          </a:p>
        </p:txBody>
      </p:sp>
      <p:sp>
        <p:nvSpPr>
          <p:cNvPr id="421903" name="Line 15"/>
          <p:cNvSpPr>
            <a:spLocks noChangeShapeType="1"/>
          </p:cNvSpPr>
          <p:nvPr/>
        </p:nvSpPr>
        <p:spPr bwMode="auto">
          <a:xfrm flipH="1" flipV="1">
            <a:off x="857250" y="1400175"/>
            <a:ext cx="130175" cy="657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4" name="Line 16"/>
          <p:cNvSpPr>
            <a:spLocks noChangeShapeType="1"/>
          </p:cNvSpPr>
          <p:nvPr/>
        </p:nvSpPr>
        <p:spPr bwMode="auto">
          <a:xfrm>
            <a:off x="860425" y="1397000"/>
            <a:ext cx="457200" cy="561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5" name="Line 17"/>
          <p:cNvSpPr>
            <a:spLocks noChangeShapeType="1"/>
          </p:cNvSpPr>
          <p:nvPr/>
        </p:nvSpPr>
        <p:spPr bwMode="auto">
          <a:xfrm flipH="1">
            <a:off x="2441575" y="1400175"/>
            <a:ext cx="98425" cy="298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6" name="Line 18"/>
          <p:cNvSpPr>
            <a:spLocks noChangeShapeType="1"/>
          </p:cNvSpPr>
          <p:nvPr/>
        </p:nvSpPr>
        <p:spPr bwMode="auto">
          <a:xfrm>
            <a:off x="5445125" y="1346200"/>
            <a:ext cx="5619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7" name="Line 19"/>
          <p:cNvSpPr>
            <a:spLocks noChangeShapeType="1"/>
          </p:cNvSpPr>
          <p:nvPr/>
        </p:nvSpPr>
        <p:spPr bwMode="auto">
          <a:xfrm>
            <a:off x="5553075" y="1689100"/>
            <a:ext cx="10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8" name="Line 20"/>
          <p:cNvSpPr>
            <a:spLocks noChangeShapeType="1"/>
          </p:cNvSpPr>
          <p:nvPr/>
        </p:nvSpPr>
        <p:spPr bwMode="auto">
          <a:xfrm>
            <a:off x="5553075" y="1790700"/>
            <a:ext cx="10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09" name="Line 21"/>
          <p:cNvSpPr>
            <a:spLocks noChangeShapeType="1"/>
          </p:cNvSpPr>
          <p:nvPr/>
        </p:nvSpPr>
        <p:spPr bwMode="auto">
          <a:xfrm flipV="1">
            <a:off x="5657850" y="1685925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0" name="Line 22"/>
          <p:cNvSpPr>
            <a:spLocks noChangeShapeType="1"/>
          </p:cNvSpPr>
          <p:nvPr/>
        </p:nvSpPr>
        <p:spPr bwMode="auto">
          <a:xfrm>
            <a:off x="5661025" y="1746250"/>
            <a:ext cx="34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1" name="Line 23"/>
          <p:cNvSpPr>
            <a:spLocks noChangeShapeType="1"/>
          </p:cNvSpPr>
          <p:nvPr/>
        </p:nvSpPr>
        <p:spPr bwMode="auto">
          <a:xfrm>
            <a:off x="5143500" y="2133600"/>
            <a:ext cx="866775" cy="244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2" name="Line 24"/>
          <p:cNvSpPr>
            <a:spLocks noChangeShapeType="1"/>
          </p:cNvSpPr>
          <p:nvPr/>
        </p:nvSpPr>
        <p:spPr bwMode="auto">
          <a:xfrm flipH="1" flipV="1">
            <a:off x="4927600" y="2276475"/>
            <a:ext cx="1085850" cy="104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3" name="Line 25"/>
          <p:cNvSpPr>
            <a:spLocks noChangeShapeType="1"/>
          </p:cNvSpPr>
          <p:nvPr/>
        </p:nvSpPr>
        <p:spPr bwMode="auto">
          <a:xfrm>
            <a:off x="5210175" y="2667000"/>
            <a:ext cx="796925" cy="225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4" name="Line 26"/>
          <p:cNvSpPr>
            <a:spLocks noChangeShapeType="1"/>
          </p:cNvSpPr>
          <p:nvPr/>
        </p:nvSpPr>
        <p:spPr bwMode="auto">
          <a:xfrm flipH="1">
            <a:off x="5010150" y="2892425"/>
            <a:ext cx="99695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5" name="Line 27"/>
          <p:cNvSpPr>
            <a:spLocks noChangeShapeType="1"/>
          </p:cNvSpPr>
          <p:nvPr/>
        </p:nvSpPr>
        <p:spPr bwMode="auto">
          <a:xfrm>
            <a:off x="2949575" y="4454525"/>
            <a:ext cx="2019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6" name="Line 28"/>
          <p:cNvSpPr>
            <a:spLocks noChangeShapeType="1"/>
          </p:cNvSpPr>
          <p:nvPr/>
        </p:nvSpPr>
        <p:spPr bwMode="auto">
          <a:xfrm>
            <a:off x="2952750" y="4391025"/>
            <a:ext cx="0" cy="123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7" name="Line 29"/>
          <p:cNvSpPr>
            <a:spLocks noChangeShapeType="1"/>
          </p:cNvSpPr>
          <p:nvPr/>
        </p:nvSpPr>
        <p:spPr bwMode="auto">
          <a:xfrm>
            <a:off x="4965700" y="4394200"/>
            <a:ext cx="0" cy="123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8" name="Line 30"/>
          <p:cNvSpPr>
            <a:spLocks noChangeShapeType="1"/>
          </p:cNvSpPr>
          <p:nvPr/>
        </p:nvSpPr>
        <p:spPr bwMode="auto">
          <a:xfrm flipV="1">
            <a:off x="7502525" y="3771900"/>
            <a:ext cx="38735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919" name="Line 31"/>
          <p:cNvSpPr>
            <a:spLocks noChangeShapeType="1"/>
          </p:cNvSpPr>
          <p:nvPr/>
        </p:nvSpPr>
        <p:spPr bwMode="auto">
          <a:xfrm flipV="1">
            <a:off x="7556500" y="4556125"/>
            <a:ext cx="336550" cy="47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806450"/>
          </a:xfrm>
        </p:spPr>
        <p:txBody>
          <a:bodyPr>
            <a:normAutofit fontScale="90000"/>
          </a:bodyPr>
          <a:lstStyle/>
          <a:p>
            <a:pPr marL="0" indent="6350"/>
            <a:r>
              <a:rPr lang="en-US" sz="2600"/>
              <a:t>Concept 6.4: The endomembrane system regulates protein traffic and performs metabolic functions in the cell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87450"/>
            <a:ext cx="8534400" cy="4956175"/>
          </a:xfrm>
        </p:spPr>
        <p:txBody>
          <a:bodyPr/>
          <a:lstStyle/>
          <a:p>
            <a:r>
              <a:rPr lang="en-US" sz="2800"/>
              <a:t>Components of the endomembrane system: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Nuclear envelope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Endoplasmic reticulum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Golgi apparatus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Lysosomes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Vacuoles</a:t>
            </a:r>
          </a:p>
          <a:p>
            <a:pPr lvl="1">
              <a:lnSpc>
                <a:spcPct val="70000"/>
              </a:lnSpc>
            </a:pPr>
            <a:r>
              <a:rPr lang="en-US" sz="2600"/>
              <a:t>Plasma membrane</a:t>
            </a:r>
          </a:p>
          <a:p>
            <a:pPr>
              <a:buFont typeface="Times" charset="0"/>
              <a:buChar char="•"/>
            </a:pPr>
            <a:r>
              <a:rPr lang="en-US" sz="2800"/>
              <a:t>These components are either continuous or connected via transfer by vesicles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Endoplasmic Reticulum: Biosynthetic Factory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534400" cy="4705350"/>
          </a:xfrm>
        </p:spPr>
        <p:txBody>
          <a:bodyPr/>
          <a:lstStyle/>
          <a:p>
            <a:r>
              <a:rPr lang="en-US" sz="2800"/>
              <a:t>The endoplasmic reticulum (ER) accounts for more than half of the total membrane in many eukaryotic cells</a:t>
            </a:r>
          </a:p>
          <a:p>
            <a:r>
              <a:rPr lang="en-US" sz="2800"/>
              <a:t>The ER membrane is continuous with the nuclear envelope</a:t>
            </a:r>
          </a:p>
          <a:p>
            <a:r>
              <a:rPr lang="en-US" sz="2800"/>
              <a:t>There are two distinct regions of ER:</a:t>
            </a:r>
          </a:p>
          <a:p>
            <a:pPr lvl="1"/>
            <a:r>
              <a:rPr lang="en-US"/>
              <a:t>Smooth ER, which lacks ribosomes</a:t>
            </a:r>
          </a:p>
          <a:p>
            <a:pPr lvl="1"/>
            <a:r>
              <a:rPr lang="en-US"/>
              <a:t>Rough ER, with ribosomes studding its surface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25" y="227013"/>
            <a:ext cx="6634163" cy="6402387"/>
          </a:xfrm>
          <a:prstGeom prst="rect">
            <a:avLst/>
          </a:prstGeom>
          <a:noFill/>
        </p:spPr>
      </p:pic>
      <p:sp>
        <p:nvSpPr>
          <p:cNvPr id="4229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6-12</a:t>
            </a:r>
          </a:p>
        </p:txBody>
      </p:sp>
      <p:sp>
        <p:nvSpPr>
          <p:cNvPr id="422916" name="Text Box 4"/>
          <p:cNvSpPr txBox="1">
            <a:spLocks noChangeArrowheads="1"/>
          </p:cNvSpPr>
          <p:nvPr/>
        </p:nvSpPr>
        <p:spPr bwMode="auto">
          <a:xfrm>
            <a:off x="3778250" y="3089275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Ribosomes</a:t>
            </a:r>
            <a:endParaRPr kumimoji="0" lang="en-US" sz="1500"/>
          </a:p>
        </p:txBody>
      </p:sp>
      <p:sp>
        <p:nvSpPr>
          <p:cNvPr id="422917" name="Text Box 5"/>
          <p:cNvSpPr txBox="1">
            <a:spLocks noChangeArrowheads="1"/>
          </p:cNvSpPr>
          <p:nvPr/>
        </p:nvSpPr>
        <p:spPr bwMode="auto">
          <a:xfrm>
            <a:off x="3144838" y="242888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Smooth ER</a:t>
            </a:r>
            <a:endParaRPr kumimoji="0" lang="en-US" sz="1500"/>
          </a:p>
        </p:txBody>
      </p:sp>
      <p:sp>
        <p:nvSpPr>
          <p:cNvPr id="422918" name="Text Box 6"/>
          <p:cNvSpPr txBox="1">
            <a:spLocks noChangeArrowheads="1"/>
          </p:cNvSpPr>
          <p:nvPr/>
        </p:nvSpPr>
        <p:spPr bwMode="auto">
          <a:xfrm>
            <a:off x="3294063" y="676275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Rough ER</a:t>
            </a:r>
            <a:endParaRPr kumimoji="0" lang="en-US" sz="1500"/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3176588" y="2419350"/>
            <a:ext cx="939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ER lumen</a:t>
            </a:r>
            <a:endParaRPr kumimoji="0" lang="en-US" sz="1500"/>
          </a:p>
        </p:txBody>
      </p:sp>
      <p:sp>
        <p:nvSpPr>
          <p:cNvPr id="422920" name="Text Box 8"/>
          <p:cNvSpPr txBox="1">
            <a:spLocks noChangeArrowheads="1"/>
          </p:cNvSpPr>
          <p:nvPr/>
        </p:nvSpPr>
        <p:spPr bwMode="auto">
          <a:xfrm>
            <a:off x="3176588" y="2705100"/>
            <a:ext cx="936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Cisternae</a:t>
            </a:r>
            <a:endParaRPr kumimoji="0" lang="en-US" sz="1500"/>
          </a:p>
        </p:txBody>
      </p:sp>
      <p:sp>
        <p:nvSpPr>
          <p:cNvPr id="422921" name="Text Box 9"/>
          <p:cNvSpPr txBox="1">
            <a:spLocks noChangeArrowheads="1"/>
          </p:cNvSpPr>
          <p:nvPr/>
        </p:nvSpPr>
        <p:spPr bwMode="auto">
          <a:xfrm>
            <a:off x="4057650" y="3313113"/>
            <a:ext cx="163195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Transport vesicle</a:t>
            </a:r>
            <a:endParaRPr kumimoji="0" lang="en-US" sz="1500"/>
          </a:p>
        </p:txBody>
      </p:sp>
      <p:sp>
        <p:nvSpPr>
          <p:cNvPr id="422922" name="Text Box 10"/>
          <p:cNvSpPr txBox="1">
            <a:spLocks noChangeArrowheads="1"/>
          </p:cNvSpPr>
          <p:nvPr/>
        </p:nvSpPr>
        <p:spPr bwMode="auto">
          <a:xfrm>
            <a:off x="3619500" y="3625850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Smooth ER</a:t>
            </a:r>
            <a:endParaRPr kumimoji="0" lang="en-US" sz="1500"/>
          </a:p>
        </p:txBody>
      </p:sp>
      <p:sp>
        <p:nvSpPr>
          <p:cNvPr id="422923" name="Text Box 11"/>
          <p:cNvSpPr txBox="1">
            <a:spLocks noChangeArrowheads="1"/>
          </p:cNvSpPr>
          <p:nvPr/>
        </p:nvSpPr>
        <p:spPr bwMode="auto">
          <a:xfrm>
            <a:off x="5897563" y="3624263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Rough ER</a:t>
            </a:r>
            <a:endParaRPr kumimoji="0" lang="en-US" sz="1500"/>
          </a:p>
        </p:txBody>
      </p:sp>
      <p:sp>
        <p:nvSpPr>
          <p:cNvPr id="422924" name="Text Box 12"/>
          <p:cNvSpPr txBox="1">
            <a:spLocks noChangeArrowheads="1"/>
          </p:cNvSpPr>
          <p:nvPr/>
        </p:nvSpPr>
        <p:spPr bwMode="auto">
          <a:xfrm>
            <a:off x="6462713" y="3124200"/>
            <a:ext cx="14509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Transitional ER</a:t>
            </a:r>
            <a:endParaRPr kumimoji="0" lang="en-US" sz="1500"/>
          </a:p>
        </p:txBody>
      </p:sp>
      <p:sp>
        <p:nvSpPr>
          <p:cNvPr id="422925" name="Text Box 13"/>
          <p:cNvSpPr txBox="1">
            <a:spLocks noChangeArrowheads="1"/>
          </p:cNvSpPr>
          <p:nvPr/>
        </p:nvSpPr>
        <p:spPr bwMode="auto">
          <a:xfrm>
            <a:off x="7089775" y="3519488"/>
            <a:ext cx="7715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200 nm</a:t>
            </a:r>
            <a:endParaRPr kumimoji="0" lang="en-US" sz="1500"/>
          </a:p>
        </p:txBody>
      </p:sp>
      <p:sp>
        <p:nvSpPr>
          <p:cNvPr id="422926" name="Text Box 14"/>
          <p:cNvSpPr txBox="1">
            <a:spLocks noChangeArrowheads="1"/>
          </p:cNvSpPr>
          <p:nvPr/>
        </p:nvSpPr>
        <p:spPr bwMode="auto">
          <a:xfrm>
            <a:off x="6497638" y="576263"/>
            <a:ext cx="946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500" b="1"/>
              <a:t>Nuclear</a:t>
            </a:r>
          </a:p>
          <a:p>
            <a:pPr algn="l"/>
            <a:r>
              <a:rPr kumimoji="0" lang="en-US" sz="1500" b="1"/>
              <a:t>envelope</a:t>
            </a:r>
            <a:endParaRPr kumimoji="0" lang="en-US" sz="1500"/>
          </a:p>
        </p:txBody>
      </p:sp>
      <p:sp>
        <p:nvSpPr>
          <p:cNvPr id="422927" name="Line 15"/>
          <p:cNvSpPr>
            <a:spLocks noChangeShapeType="1"/>
          </p:cNvSpPr>
          <p:nvPr/>
        </p:nvSpPr>
        <p:spPr bwMode="auto">
          <a:xfrm>
            <a:off x="4229100" y="352425"/>
            <a:ext cx="241300" cy="555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28" name="Line 16"/>
          <p:cNvSpPr>
            <a:spLocks noChangeShapeType="1"/>
          </p:cNvSpPr>
          <p:nvPr/>
        </p:nvSpPr>
        <p:spPr bwMode="auto">
          <a:xfrm>
            <a:off x="3787775" y="927100"/>
            <a:ext cx="942975" cy="95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29" name="Line 17"/>
          <p:cNvSpPr>
            <a:spLocks noChangeShapeType="1"/>
          </p:cNvSpPr>
          <p:nvPr/>
        </p:nvSpPr>
        <p:spPr bwMode="auto">
          <a:xfrm flipV="1">
            <a:off x="4098925" y="2540000"/>
            <a:ext cx="7270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0" name="Line 18"/>
          <p:cNvSpPr>
            <a:spLocks noChangeShapeType="1"/>
          </p:cNvSpPr>
          <p:nvPr/>
        </p:nvSpPr>
        <p:spPr bwMode="auto">
          <a:xfrm flipH="1">
            <a:off x="4108450" y="2574925"/>
            <a:ext cx="917575" cy="266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1" name="Line 19"/>
          <p:cNvSpPr>
            <a:spLocks noChangeShapeType="1"/>
          </p:cNvSpPr>
          <p:nvPr/>
        </p:nvSpPr>
        <p:spPr bwMode="auto">
          <a:xfrm>
            <a:off x="4108450" y="2844800"/>
            <a:ext cx="9652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2" name="Line 20"/>
          <p:cNvSpPr>
            <a:spLocks noChangeShapeType="1"/>
          </p:cNvSpPr>
          <p:nvPr/>
        </p:nvSpPr>
        <p:spPr bwMode="auto">
          <a:xfrm flipH="1">
            <a:off x="4873625" y="2990850"/>
            <a:ext cx="228600" cy="206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3" name="Line 21"/>
          <p:cNvSpPr>
            <a:spLocks noChangeShapeType="1"/>
          </p:cNvSpPr>
          <p:nvPr/>
        </p:nvSpPr>
        <p:spPr bwMode="auto">
          <a:xfrm flipV="1">
            <a:off x="4873625" y="2921000"/>
            <a:ext cx="428625" cy="27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4" name="Line 22"/>
          <p:cNvSpPr>
            <a:spLocks noChangeShapeType="1"/>
          </p:cNvSpPr>
          <p:nvPr/>
        </p:nvSpPr>
        <p:spPr bwMode="auto">
          <a:xfrm>
            <a:off x="4194175" y="3838575"/>
            <a:ext cx="396875" cy="774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5" name="Line 23"/>
          <p:cNvSpPr>
            <a:spLocks noChangeShapeType="1"/>
          </p:cNvSpPr>
          <p:nvPr/>
        </p:nvSpPr>
        <p:spPr bwMode="auto">
          <a:xfrm flipV="1">
            <a:off x="5695950" y="3333750"/>
            <a:ext cx="282575" cy="57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6" name="Line 24"/>
          <p:cNvSpPr>
            <a:spLocks noChangeShapeType="1"/>
          </p:cNvSpPr>
          <p:nvPr/>
        </p:nvSpPr>
        <p:spPr bwMode="auto">
          <a:xfrm>
            <a:off x="6356350" y="3870325"/>
            <a:ext cx="479425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7" name="Line 25"/>
          <p:cNvSpPr>
            <a:spLocks noChangeShapeType="1"/>
          </p:cNvSpPr>
          <p:nvPr/>
        </p:nvSpPr>
        <p:spPr bwMode="auto">
          <a:xfrm>
            <a:off x="7213600" y="3787775"/>
            <a:ext cx="409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8" name="Line 26"/>
          <p:cNvSpPr>
            <a:spLocks noChangeShapeType="1"/>
          </p:cNvSpPr>
          <p:nvPr/>
        </p:nvSpPr>
        <p:spPr bwMode="auto">
          <a:xfrm>
            <a:off x="7213600" y="3740150"/>
            <a:ext cx="0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39" name="Line 27"/>
          <p:cNvSpPr>
            <a:spLocks noChangeShapeType="1"/>
          </p:cNvSpPr>
          <p:nvPr/>
        </p:nvSpPr>
        <p:spPr bwMode="auto">
          <a:xfrm>
            <a:off x="7623175" y="3740150"/>
            <a:ext cx="0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40" name="Line 28"/>
          <p:cNvSpPr>
            <a:spLocks noChangeShapeType="1"/>
          </p:cNvSpPr>
          <p:nvPr/>
        </p:nvSpPr>
        <p:spPr bwMode="auto">
          <a:xfrm>
            <a:off x="6846888" y="1050925"/>
            <a:ext cx="0" cy="692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41" name="Line 29"/>
          <p:cNvSpPr>
            <a:spLocks noChangeShapeType="1"/>
          </p:cNvSpPr>
          <p:nvPr/>
        </p:nvSpPr>
        <p:spPr bwMode="auto">
          <a:xfrm>
            <a:off x="6500813" y="2667000"/>
            <a:ext cx="403225" cy="427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Microscopy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534400" cy="3571875"/>
          </a:xfrm>
        </p:spPr>
        <p:txBody>
          <a:bodyPr/>
          <a:lstStyle/>
          <a:p>
            <a:r>
              <a:rPr lang="en-US" sz="2800"/>
              <a:t>Scientists use microscopes to visualize cells too small to see with the naked eye</a:t>
            </a:r>
          </a:p>
          <a:p>
            <a:r>
              <a:rPr lang="en-US" sz="2800"/>
              <a:t>In a light microscope (LM), visible light passes through a specimen and then through glass lenses, which magnify the image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The minimum resolution of an LM is about 200 nanometers (nm), the size of a small bacterium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Functions of Smooth ER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3460750"/>
          </a:xfrm>
        </p:spPr>
        <p:txBody>
          <a:bodyPr/>
          <a:lstStyle/>
          <a:p>
            <a:r>
              <a:rPr lang="en-US"/>
              <a:t>The smooth ER</a:t>
            </a:r>
          </a:p>
          <a:p>
            <a:pPr lvl="1"/>
            <a:r>
              <a:rPr lang="en-US"/>
              <a:t>Synthesizes lipids</a:t>
            </a:r>
          </a:p>
          <a:p>
            <a:pPr lvl="1"/>
            <a:r>
              <a:rPr lang="en-US"/>
              <a:t>Metabolizes carbohydrates</a:t>
            </a:r>
          </a:p>
          <a:p>
            <a:pPr lvl="1"/>
            <a:r>
              <a:rPr lang="en-US"/>
              <a:t>Stores calcium</a:t>
            </a:r>
          </a:p>
          <a:p>
            <a:pPr lvl="1"/>
            <a:r>
              <a:rPr lang="en-US"/>
              <a:t>Detoxifies poison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Functions of Rough ER</a:t>
            </a:r>
            <a:endParaRPr lang="en-US" i="1">
              <a:solidFill>
                <a:schemeClr val="tx1"/>
              </a:solidFill>
            </a:endParaRP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3182938"/>
          </a:xfrm>
        </p:spPr>
        <p:txBody>
          <a:bodyPr/>
          <a:lstStyle/>
          <a:p>
            <a:r>
              <a:rPr lang="en-US"/>
              <a:t>The rough ER</a:t>
            </a:r>
          </a:p>
          <a:p>
            <a:pPr lvl="1"/>
            <a:r>
              <a:rPr lang="en-US"/>
              <a:t>Has bound ribosomes</a:t>
            </a:r>
          </a:p>
          <a:p>
            <a:pPr lvl="1"/>
            <a:r>
              <a:rPr lang="en-US"/>
              <a:t>Produces proteins and membranes, which are distributed by transport vesicles</a:t>
            </a:r>
          </a:p>
          <a:p>
            <a:pPr lvl="1"/>
            <a:r>
              <a:rPr lang="en-US"/>
              <a:t>Is a membrane factory for the cell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38225"/>
            <a:ext cx="8534400" cy="5688013"/>
          </a:xfrm>
        </p:spPr>
        <p:txBody>
          <a:bodyPr/>
          <a:lstStyle/>
          <a:p>
            <a:r>
              <a:rPr lang="en-US" sz="2800"/>
              <a:t>The Golgi apparatus consists of flattened membranous sacs called cisternae</a:t>
            </a:r>
          </a:p>
          <a:p>
            <a:r>
              <a:rPr lang="en-US" sz="2800"/>
              <a:t>Functions of the Golgi apparatus:</a:t>
            </a:r>
          </a:p>
          <a:p>
            <a:pPr lvl="1"/>
            <a:r>
              <a:rPr lang="en-US"/>
              <a:t>Modifies products of the ER</a:t>
            </a:r>
          </a:p>
          <a:p>
            <a:pPr lvl="1"/>
            <a:r>
              <a:rPr lang="en-US"/>
              <a:t>Manufactures certain macromolecules</a:t>
            </a:r>
          </a:p>
          <a:p>
            <a:pPr lvl="1"/>
            <a:r>
              <a:rPr lang="en-US"/>
              <a:t>Sorts and packages materials into transport vesicles</a:t>
            </a:r>
          </a:p>
          <a:p>
            <a:pPr lvl="1">
              <a:buFont typeface="Times New Roman" charset="0"/>
              <a:buNone/>
            </a:pPr>
            <a:endParaRPr lang="en-US"/>
          </a:p>
          <a:p>
            <a:pPr lvl="1" algn="ctr">
              <a:buFont typeface="Times New Roman" charset="0"/>
              <a:buNone/>
            </a:pPr>
            <a:endParaRPr lang="en-US"/>
          </a:p>
        </p:txBody>
      </p:sp>
      <p:sp>
        <p:nvSpPr>
          <p:cNvPr id="232456" name="Rectangle 8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914400"/>
          </a:xfrm>
          <a:noFill/>
          <a:ln/>
        </p:spPr>
        <p:txBody>
          <a:bodyPr>
            <a:normAutofit fontScale="90000"/>
          </a:bodyPr>
          <a:lstStyle/>
          <a:p>
            <a:pPr marL="0" indent="0"/>
            <a:r>
              <a:rPr lang="en-US"/>
              <a:t>The Golgi Apparatus: Shipping and </a:t>
            </a:r>
            <a:br>
              <a:rPr lang="en-US"/>
            </a:br>
            <a:r>
              <a:rPr lang="en-US"/>
              <a:t>Receiving Center</a:t>
            </a:r>
            <a:endParaRPr lang="en-US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693738"/>
            <a:ext cx="8535987" cy="5468937"/>
          </a:xfrm>
          <a:prstGeom prst="rect">
            <a:avLst/>
          </a:prstGeom>
          <a:noFill/>
        </p:spPr>
      </p:pic>
      <p:sp>
        <p:nvSpPr>
          <p:cNvPr id="4239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6-13</a:t>
            </a:r>
          </a:p>
        </p:txBody>
      </p:sp>
      <p:sp>
        <p:nvSpPr>
          <p:cNvPr id="423940" name="Text Box 4"/>
          <p:cNvSpPr txBox="1">
            <a:spLocks noChangeArrowheads="1"/>
          </p:cNvSpPr>
          <p:nvPr/>
        </p:nvSpPr>
        <p:spPr bwMode="auto">
          <a:xfrm>
            <a:off x="3303588" y="5510213"/>
            <a:ext cx="1562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300" b="1" i="1"/>
              <a:t>trans</a:t>
            </a:r>
            <a:r>
              <a:rPr kumimoji="0" lang="en-US" sz="1300" b="1"/>
              <a:t> face</a:t>
            </a:r>
          </a:p>
          <a:p>
            <a:pPr algn="l">
              <a:lnSpc>
                <a:spcPct val="80000"/>
              </a:lnSpc>
            </a:pPr>
            <a:r>
              <a:rPr kumimoji="0" lang="en-US" sz="1300" b="1"/>
              <a:t>(“shipping” side of</a:t>
            </a:r>
          </a:p>
          <a:p>
            <a:pPr algn="l">
              <a:lnSpc>
                <a:spcPct val="80000"/>
              </a:lnSpc>
            </a:pPr>
            <a:r>
              <a:rPr kumimoji="0" lang="en-US" sz="1300" b="1"/>
              <a:t>Golgi apparatus)</a:t>
            </a:r>
            <a:endParaRPr kumimoji="0" lang="en-US" sz="1300"/>
          </a:p>
        </p:txBody>
      </p:sp>
      <p:sp>
        <p:nvSpPr>
          <p:cNvPr id="423941" name="Text Box 5"/>
          <p:cNvSpPr txBox="1">
            <a:spLocks noChangeArrowheads="1"/>
          </p:cNvSpPr>
          <p:nvPr/>
        </p:nvSpPr>
        <p:spPr bwMode="auto">
          <a:xfrm>
            <a:off x="6918325" y="5789613"/>
            <a:ext cx="19605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300" b="1"/>
              <a:t>TEM of Golgi apparatus</a:t>
            </a:r>
            <a:endParaRPr kumimoji="0" lang="en-US" sz="1300"/>
          </a:p>
        </p:txBody>
      </p:sp>
      <p:sp>
        <p:nvSpPr>
          <p:cNvPr id="423942" name="Text Box 6"/>
          <p:cNvSpPr txBox="1">
            <a:spLocks noChangeArrowheads="1"/>
          </p:cNvSpPr>
          <p:nvPr/>
        </p:nvSpPr>
        <p:spPr bwMode="auto">
          <a:xfrm>
            <a:off x="8189913" y="2733675"/>
            <a:ext cx="6286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300" b="1"/>
              <a:t>0.1 µm</a:t>
            </a:r>
            <a:endParaRPr kumimoji="0" lang="en-US" sz="1300"/>
          </a:p>
        </p:txBody>
      </p:sp>
      <p:sp>
        <p:nvSpPr>
          <p:cNvPr id="423943" name="Text Box 7"/>
          <p:cNvSpPr txBox="1">
            <a:spLocks noChangeArrowheads="1"/>
          </p:cNvSpPr>
          <p:nvPr/>
        </p:nvSpPr>
        <p:spPr bwMode="auto">
          <a:xfrm>
            <a:off x="1362075" y="1268413"/>
            <a:ext cx="1160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Golgi </a:t>
            </a:r>
          </a:p>
          <a:p>
            <a:pPr algn="l"/>
            <a:r>
              <a:rPr kumimoji="0" lang="en-US" sz="1300" b="1"/>
              <a:t>apparatus</a:t>
            </a:r>
            <a:endParaRPr kumimoji="0" lang="en-US" sz="1300"/>
          </a:p>
        </p:txBody>
      </p:sp>
      <p:sp>
        <p:nvSpPr>
          <p:cNvPr id="423944" name="Text Box 8"/>
          <p:cNvSpPr txBox="1">
            <a:spLocks noChangeArrowheads="1"/>
          </p:cNvSpPr>
          <p:nvPr/>
        </p:nvSpPr>
        <p:spPr bwMode="auto">
          <a:xfrm>
            <a:off x="568325" y="1643063"/>
            <a:ext cx="1562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 i="1"/>
              <a:t>cis</a:t>
            </a:r>
            <a:r>
              <a:rPr kumimoji="0" lang="en-US" sz="1300" b="1"/>
              <a:t> face</a:t>
            </a:r>
          </a:p>
          <a:p>
            <a:pPr algn="l"/>
            <a:r>
              <a:rPr kumimoji="0" lang="en-US" sz="1300" b="1"/>
              <a:t>(“receiving” side of</a:t>
            </a:r>
          </a:p>
          <a:p>
            <a:pPr algn="l"/>
            <a:r>
              <a:rPr kumimoji="0" lang="en-US" sz="1300" b="1"/>
              <a:t>Golgi apparatus)</a:t>
            </a:r>
            <a:endParaRPr kumimoji="0" lang="en-US" sz="1300"/>
          </a:p>
        </p:txBody>
      </p:sp>
      <p:sp>
        <p:nvSpPr>
          <p:cNvPr id="423945" name="Text Box 9"/>
          <p:cNvSpPr txBox="1">
            <a:spLocks noChangeArrowheads="1"/>
          </p:cNvSpPr>
          <p:nvPr/>
        </p:nvSpPr>
        <p:spPr bwMode="auto">
          <a:xfrm>
            <a:off x="3152775" y="2663825"/>
            <a:ext cx="18303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Vesicles coalesce to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form new cis Golgi cisternae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46" name="Text Box 10"/>
          <p:cNvSpPr txBox="1">
            <a:spLocks noChangeArrowheads="1"/>
          </p:cNvSpPr>
          <p:nvPr/>
        </p:nvSpPr>
        <p:spPr bwMode="auto">
          <a:xfrm>
            <a:off x="504825" y="2862263"/>
            <a:ext cx="12207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Vesicles also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transport certain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proteins back to ER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47" name="Text Box 11"/>
          <p:cNvSpPr txBox="1">
            <a:spLocks noChangeArrowheads="1"/>
          </p:cNvSpPr>
          <p:nvPr/>
        </p:nvSpPr>
        <p:spPr bwMode="auto">
          <a:xfrm>
            <a:off x="1841500" y="2724150"/>
            <a:ext cx="11572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Vesicles move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from ER to Golgi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48" name="Text Box 12"/>
          <p:cNvSpPr txBox="1">
            <a:spLocks noChangeArrowheads="1"/>
          </p:cNvSpPr>
          <p:nvPr/>
        </p:nvSpPr>
        <p:spPr bwMode="auto">
          <a:xfrm>
            <a:off x="574675" y="5475288"/>
            <a:ext cx="18303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Vesicles transport specific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proteins backward to newer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Golgi cisternae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49" name="Text Box 13"/>
          <p:cNvSpPr txBox="1">
            <a:spLocks noChangeArrowheads="1"/>
          </p:cNvSpPr>
          <p:nvPr/>
        </p:nvSpPr>
        <p:spPr bwMode="auto">
          <a:xfrm>
            <a:off x="3997325" y="3397250"/>
            <a:ext cx="11064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Cisternal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maturation: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Golgi cisternae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move in a </a:t>
            </a:r>
            <a:r>
              <a:rPr kumimoji="0" lang="en-US" sz="1000" b="1" i="1">
                <a:solidFill>
                  <a:srgbClr val="0099B3"/>
                </a:solidFill>
              </a:rPr>
              <a:t>cis</a:t>
            </a:r>
            <a:r>
              <a:rPr kumimoji="0" lang="en-US" sz="1000" b="1">
                <a:solidFill>
                  <a:srgbClr val="0099B3"/>
                </a:solidFill>
              </a:rPr>
              <a:t>-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to-</a:t>
            </a:r>
            <a:r>
              <a:rPr kumimoji="0" lang="en-US" sz="1000" b="1" i="1">
                <a:solidFill>
                  <a:srgbClr val="0099B3"/>
                </a:solidFill>
              </a:rPr>
              <a:t>trans</a:t>
            </a:r>
            <a:endParaRPr kumimoji="0" lang="en-US" sz="1000" b="1">
              <a:solidFill>
                <a:srgbClr val="0099B3"/>
              </a:solidFill>
            </a:endParaRP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direction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50" name="Text Box 14"/>
          <p:cNvSpPr txBox="1">
            <a:spLocks noChangeArrowheads="1"/>
          </p:cNvSpPr>
          <p:nvPr/>
        </p:nvSpPr>
        <p:spPr bwMode="auto">
          <a:xfrm>
            <a:off x="4013200" y="4532313"/>
            <a:ext cx="131603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000" b="1">
                <a:solidFill>
                  <a:srgbClr val="0099B3"/>
                </a:solidFill>
              </a:rPr>
              <a:t>      Vesicles form and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leave Golgi, carrying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specific proteins to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other locations or to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the plasma mem-</a:t>
            </a:r>
          </a:p>
          <a:p>
            <a:pPr algn="l"/>
            <a:r>
              <a:rPr kumimoji="0" lang="en-US" sz="1000" b="1">
                <a:solidFill>
                  <a:srgbClr val="0099B3"/>
                </a:solidFill>
              </a:rPr>
              <a:t>brane for secretion</a:t>
            </a:r>
            <a:endParaRPr kumimoji="0" lang="en-US" sz="1000">
              <a:solidFill>
                <a:srgbClr val="0099B3"/>
              </a:solidFill>
            </a:endParaRPr>
          </a:p>
        </p:txBody>
      </p:sp>
      <p:sp>
        <p:nvSpPr>
          <p:cNvPr id="423951" name="Text Box 15"/>
          <p:cNvSpPr txBox="1">
            <a:spLocks noChangeArrowheads="1"/>
          </p:cNvSpPr>
          <p:nvPr/>
        </p:nvSpPr>
        <p:spPr bwMode="auto">
          <a:xfrm>
            <a:off x="3730625" y="3167063"/>
            <a:ext cx="19605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300" b="1"/>
              <a:t>Cisternae</a:t>
            </a:r>
            <a:endParaRPr kumimoji="0" lang="en-US" sz="1300"/>
          </a:p>
        </p:txBody>
      </p:sp>
      <p:sp>
        <p:nvSpPr>
          <p:cNvPr id="423952" name="Line 16"/>
          <p:cNvSpPr>
            <a:spLocks noChangeShapeType="1"/>
          </p:cNvSpPr>
          <p:nvPr/>
        </p:nvSpPr>
        <p:spPr bwMode="auto">
          <a:xfrm>
            <a:off x="1835150" y="1371600"/>
            <a:ext cx="1069975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3" name="Line 17"/>
          <p:cNvSpPr>
            <a:spLocks noChangeShapeType="1"/>
          </p:cNvSpPr>
          <p:nvPr/>
        </p:nvSpPr>
        <p:spPr bwMode="auto">
          <a:xfrm>
            <a:off x="1543050" y="2254250"/>
            <a:ext cx="352425" cy="148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4" name="Line 18"/>
          <p:cNvSpPr>
            <a:spLocks noChangeShapeType="1"/>
          </p:cNvSpPr>
          <p:nvPr/>
        </p:nvSpPr>
        <p:spPr bwMode="auto">
          <a:xfrm flipV="1">
            <a:off x="3187700" y="3260725"/>
            <a:ext cx="517525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5" name="Line 19"/>
          <p:cNvSpPr>
            <a:spLocks noChangeShapeType="1"/>
          </p:cNvSpPr>
          <p:nvPr/>
        </p:nvSpPr>
        <p:spPr bwMode="auto">
          <a:xfrm flipH="1">
            <a:off x="3371850" y="3267075"/>
            <a:ext cx="336550" cy="266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6" name="Line 20"/>
          <p:cNvSpPr>
            <a:spLocks noChangeShapeType="1"/>
          </p:cNvSpPr>
          <p:nvPr/>
        </p:nvSpPr>
        <p:spPr bwMode="auto">
          <a:xfrm>
            <a:off x="485775" y="3346450"/>
            <a:ext cx="124460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7" name="Line 21"/>
          <p:cNvSpPr>
            <a:spLocks noChangeShapeType="1"/>
          </p:cNvSpPr>
          <p:nvPr/>
        </p:nvSpPr>
        <p:spPr bwMode="auto">
          <a:xfrm>
            <a:off x="844550" y="3349625"/>
            <a:ext cx="53975" cy="2952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8" name="Line 22"/>
          <p:cNvSpPr>
            <a:spLocks noChangeShapeType="1"/>
          </p:cNvSpPr>
          <p:nvPr/>
        </p:nvSpPr>
        <p:spPr bwMode="auto">
          <a:xfrm>
            <a:off x="1838325" y="3057525"/>
            <a:ext cx="112712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59" name="Line 23"/>
          <p:cNvSpPr>
            <a:spLocks noChangeShapeType="1"/>
          </p:cNvSpPr>
          <p:nvPr/>
        </p:nvSpPr>
        <p:spPr bwMode="auto">
          <a:xfrm>
            <a:off x="2171700" y="3060700"/>
            <a:ext cx="95250" cy="136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0" name="Line 24"/>
          <p:cNvSpPr>
            <a:spLocks noChangeShapeType="1"/>
          </p:cNvSpPr>
          <p:nvPr/>
        </p:nvSpPr>
        <p:spPr bwMode="auto">
          <a:xfrm>
            <a:off x="3143250" y="3006725"/>
            <a:ext cx="18097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1" name="Line 25"/>
          <p:cNvSpPr>
            <a:spLocks noChangeShapeType="1"/>
          </p:cNvSpPr>
          <p:nvPr/>
        </p:nvSpPr>
        <p:spPr bwMode="auto">
          <a:xfrm flipH="1">
            <a:off x="2794000" y="3009900"/>
            <a:ext cx="1247775" cy="4159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2" name="Line 26"/>
          <p:cNvSpPr>
            <a:spLocks noChangeShapeType="1"/>
          </p:cNvSpPr>
          <p:nvPr/>
        </p:nvSpPr>
        <p:spPr bwMode="auto">
          <a:xfrm>
            <a:off x="4041775" y="3003550"/>
            <a:ext cx="2060575" cy="7842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3" name="Line 27"/>
          <p:cNvSpPr>
            <a:spLocks noChangeShapeType="1"/>
          </p:cNvSpPr>
          <p:nvPr/>
        </p:nvSpPr>
        <p:spPr bwMode="auto">
          <a:xfrm flipV="1">
            <a:off x="5416550" y="4648200"/>
            <a:ext cx="787400" cy="920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4" name="Line 28"/>
          <p:cNvSpPr>
            <a:spLocks noChangeShapeType="1"/>
          </p:cNvSpPr>
          <p:nvPr/>
        </p:nvSpPr>
        <p:spPr bwMode="auto">
          <a:xfrm>
            <a:off x="5410200" y="4559300"/>
            <a:ext cx="0" cy="860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5" name="Line 29"/>
          <p:cNvSpPr>
            <a:spLocks noChangeShapeType="1"/>
          </p:cNvSpPr>
          <p:nvPr/>
        </p:nvSpPr>
        <p:spPr bwMode="auto">
          <a:xfrm flipH="1" flipV="1">
            <a:off x="3651250" y="4067175"/>
            <a:ext cx="295275" cy="60325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6" name="Line 30"/>
          <p:cNvSpPr>
            <a:spLocks noChangeShapeType="1"/>
          </p:cNvSpPr>
          <p:nvPr/>
        </p:nvSpPr>
        <p:spPr bwMode="auto">
          <a:xfrm>
            <a:off x="3952875" y="4552950"/>
            <a:ext cx="0" cy="860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7" name="Line 31"/>
          <p:cNvSpPr>
            <a:spLocks noChangeShapeType="1"/>
          </p:cNvSpPr>
          <p:nvPr/>
        </p:nvSpPr>
        <p:spPr bwMode="auto">
          <a:xfrm flipH="1">
            <a:off x="2178050" y="3724275"/>
            <a:ext cx="1755775" cy="2952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8" name="Line 32"/>
          <p:cNvSpPr>
            <a:spLocks noChangeShapeType="1"/>
          </p:cNvSpPr>
          <p:nvPr/>
        </p:nvSpPr>
        <p:spPr bwMode="auto">
          <a:xfrm>
            <a:off x="3933825" y="3422650"/>
            <a:ext cx="0" cy="860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69" name="Line 33"/>
          <p:cNvSpPr>
            <a:spLocks noChangeShapeType="1"/>
          </p:cNvSpPr>
          <p:nvPr/>
        </p:nvSpPr>
        <p:spPr bwMode="auto">
          <a:xfrm>
            <a:off x="2844800" y="4527550"/>
            <a:ext cx="463550" cy="987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70" name="Line 34"/>
          <p:cNvSpPr>
            <a:spLocks noChangeShapeType="1"/>
          </p:cNvSpPr>
          <p:nvPr/>
        </p:nvSpPr>
        <p:spPr bwMode="auto">
          <a:xfrm flipH="1" flipV="1">
            <a:off x="806450" y="4337050"/>
            <a:ext cx="57150" cy="11049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71" name="Line 35"/>
          <p:cNvSpPr>
            <a:spLocks noChangeShapeType="1"/>
          </p:cNvSpPr>
          <p:nvPr/>
        </p:nvSpPr>
        <p:spPr bwMode="auto">
          <a:xfrm>
            <a:off x="568325" y="5438775"/>
            <a:ext cx="187642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Lysosomes: Digestive Compartments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534400" cy="3917950"/>
          </a:xfrm>
        </p:spPr>
        <p:txBody>
          <a:bodyPr/>
          <a:lstStyle/>
          <a:p>
            <a:r>
              <a:rPr lang="en-US" sz="2800"/>
              <a:t>A lysosome is a membranous sac of hydrolytic enzymes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Lysosomal enzymes can hydrolyze proteins, fats, polysaccharides, and nucleic acids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Lysosomes also use enzymes to recycle organelles and macromolecules, a process called autophagy</a:t>
            </a:r>
            <a:endParaRPr lang="en-US">
              <a:latin typeface="Times" charset="0"/>
            </a:endParaRPr>
          </a:p>
          <a:p>
            <a:pPr>
              <a:lnSpc>
                <a:spcPct val="96000"/>
              </a:lnSpc>
              <a:spcBef>
                <a:spcPts val="600"/>
              </a:spcBef>
            </a:pPr>
            <a:endParaRPr lang="en-US"/>
          </a:p>
        </p:txBody>
      </p:sp>
      <p:sp>
        <p:nvSpPr>
          <p:cNvPr id="23654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24200" y="6096000"/>
            <a:ext cx="2971800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Animation</a:t>
            </a:r>
            <a:r>
              <a:rPr kumimoji="0"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: Lysosome </a:t>
            </a:r>
            <a:r>
              <a:rPr kumimoji="0"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Formation</a:t>
            </a:r>
            <a:endParaRPr kumimoji="0"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7013"/>
            <a:ext cx="5029200" cy="6402387"/>
          </a:xfrm>
          <a:prstGeom prst="rect">
            <a:avLst/>
          </a:prstGeom>
          <a:noFill/>
        </p:spPr>
      </p:pic>
      <p:sp>
        <p:nvSpPr>
          <p:cNvPr id="424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6-14a</a:t>
            </a:r>
          </a:p>
        </p:txBody>
      </p:sp>
      <p:sp>
        <p:nvSpPr>
          <p:cNvPr id="424964" name="Text Box 4"/>
          <p:cNvSpPr txBox="1">
            <a:spLocks noChangeArrowheads="1"/>
          </p:cNvSpPr>
          <p:nvPr/>
        </p:nvSpPr>
        <p:spPr bwMode="auto">
          <a:xfrm>
            <a:off x="2519363" y="6223000"/>
            <a:ext cx="36179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Phagocytosis: lysosome digesting food</a:t>
            </a:r>
          </a:p>
        </p:txBody>
      </p:sp>
      <p:sp>
        <p:nvSpPr>
          <p:cNvPr id="424965" name="Text Box 5"/>
          <p:cNvSpPr txBox="1">
            <a:spLocks noChangeArrowheads="1"/>
          </p:cNvSpPr>
          <p:nvPr/>
        </p:nvSpPr>
        <p:spPr bwMode="auto">
          <a:xfrm>
            <a:off x="6567488" y="266700"/>
            <a:ext cx="6286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1 µm</a:t>
            </a:r>
            <a:endParaRPr kumimoji="0" lang="en-US" sz="1500"/>
          </a:p>
        </p:txBody>
      </p:sp>
      <p:sp>
        <p:nvSpPr>
          <p:cNvPr id="424966" name="Text Box 6"/>
          <p:cNvSpPr txBox="1">
            <a:spLocks noChangeArrowheads="1"/>
          </p:cNvSpPr>
          <p:nvPr/>
        </p:nvSpPr>
        <p:spPr bwMode="auto">
          <a:xfrm>
            <a:off x="2249488" y="4267200"/>
            <a:ext cx="97948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400" b="1"/>
              <a:t>Plasma</a:t>
            </a:r>
          </a:p>
          <a:p>
            <a:pPr algn="l"/>
            <a:r>
              <a:rPr kumimoji="0" lang="en-US" sz="1400" b="1"/>
              <a:t>membrane</a:t>
            </a:r>
            <a:endParaRPr kumimoji="0" lang="en-US" sz="1400"/>
          </a:p>
        </p:txBody>
      </p:sp>
      <p:sp>
        <p:nvSpPr>
          <p:cNvPr id="424967" name="Text Box 7"/>
          <p:cNvSpPr txBox="1">
            <a:spLocks noChangeArrowheads="1"/>
          </p:cNvSpPr>
          <p:nvPr/>
        </p:nvSpPr>
        <p:spPr bwMode="auto">
          <a:xfrm>
            <a:off x="3748088" y="5543550"/>
            <a:ext cx="1960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Food vacuole</a:t>
            </a:r>
            <a:endParaRPr kumimoji="0" lang="en-US" sz="1500"/>
          </a:p>
        </p:txBody>
      </p:sp>
      <p:sp>
        <p:nvSpPr>
          <p:cNvPr id="424968" name="Text Box 8"/>
          <p:cNvSpPr txBox="1">
            <a:spLocks noChangeArrowheads="1"/>
          </p:cNvSpPr>
          <p:nvPr/>
        </p:nvSpPr>
        <p:spPr bwMode="auto">
          <a:xfrm>
            <a:off x="2671763" y="2765425"/>
            <a:ext cx="10985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Lysosome</a:t>
            </a:r>
            <a:endParaRPr kumimoji="0" lang="en-US" sz="1500"/>
          </a:p>
        </p:txBody>
      </p:sp>
      <p:sp>
        <p:nvSpPr>
          <p:cNvPr id="424969" name="Text Box 9"/>
          <p:cNvSpPr txBox="1">
            <a:spLocks noChangeArrowheads="1"/>
          </p:cNvSpPr>
          <p:nvPr/>
        </p:nvSpPr>
        <p:spPr bwMode="auto">
          <a:xfrm>
            <a:off x="4859338" y="314325"/>
            <a:ext cx="7493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Nucleus</a:t>
            </a:r>
            <a:endParaRPr kumimoji="0" lang="en-US" sz="1500"/>
          </a:p>
        </p:txBody>
      </p:sp>
      <p:sp>
        <p:nvSpPr>
          <p:cNvPr id="424970" name="Text Box 10"/>
          <p:cNvSpPr txBox="1">
            <a:spLocks noChangeArrowheads="1"/>
          </p:cNvSpPr>
          <p:nvPr/>
        </p:nvSpPr>
        <p:spPr bwMode="auto">
          <a:xfrm>
            <a:off x="3941763" y="4130675"/>
            <a:ext cx="9413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400" b="1"/>
              <a:t>Digestive</a:t>
            </a:r>
          </a:p>
          <a:p>
            <a:pPr algn="l"/>
            <a:r>
              <a:rPr kumimoji="0" lang="en-US" sz="1400" b="1"/>
              <a:t>enzymes</a:t>
            </a:r>
            <a:endParaRPr kumimoji="0" lang="en-US" sz="1400"/>
          </a:p>
        </p:txBody>
      </p:sp>
      <p:sp>
        <p:nvSpPr>
          <p:cNvPr id="424971" name="Text Box 11"/>
          <p:cNvSpPr txBox="1">
            <a:spLocks noChangeArrowheads="1"/>
          </p:cNvSpPr>
          <p:nvPr/>
        </p:nvSpPr>
        <p:spPr bwMode="auto">
          <a:xfrm>
            <a:off x="6021388" y="5178425"/>
            <a:ext cx="973137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Digestion</a:t>
            </a:r>
            <a:endParaRPr kumimoji="0" lang="en-US" sz="1500"/>
          </a:p>
        </p:txBody>
      </p:sp>
      <p:sp>
        <p:nvSpPr>
          <p:cNvPr id="424972" name="Text Box 12"/>
          <p:cNvSpPr txBox="1">
            <a:spLocks noChangeArrowheads="1"/>
          </p:cNvSpPr>
          <p:nvPr/>
        </p:nvSpPr>
        <p:spPr bwMode="auto">
          <a:xfrm>
            <a:off x="2938463" y="4749800"/>
            <a:ext cx="9985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400" b="1"/>
              <a:t>Lysosome</a:t>
            </a:r>
            <a:endParaRPr kumimoji="0" lang="en-US" sz="1400"/>
          </a:p>
        </p:txBody>
      </p:sp>
      <p:sp>
        <p:nvSpPr>
          <p:cNvPr id="424973" name="Text Box 13"/>
          <p:cNvSpPr txBox="1">
            <a:spLocks noChangeArrowheads="1"/>
          </p:cNvSpPr>
          <p:nvPr/>
        </p:nvSpPr>
        <p:spPr bwMode="auto">
          <a:xfrm>
            <a:off x="2286000" y="3311525"/>
            <a:ext cx="177323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Lysosome contains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active hydrolytic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enzymes</a:t>
            </a:r>
            <a:endParaRPr kumimoji="0" lang="en-US" sz="1500">
              <a:solidFill>
                <a:srgbClr val="0099B3"/>
              </a:solidFill>
            </a:endParaRPr>
          </a:p>
        </p:txBody>
      </p:sp>
      <p:sp>
        <p:nvSpPr>
          <p:cNvPr id="424974" name="Text Box 14"/>
          <p:cNvSpPr txBox="1">
            <a:spLocks noChangeArrowheads="1"/>
          </p:cNvSpPr>
          <p:nvPr/>
        </p:nvSpPr>
        <p:spPr bwMode="auto">
          <a:xfrm>
            <a:off x="4210050" y="3314700"/>
            <a:ext cx="12811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Food vacuole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fuses with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lysosome</a:t>
            </a:r>
            <a:endParaRPr kumimoji="0" lang="en-US" sz="1500">
              <a:solidFill>
                <a:srgbClr val="0099B3"/>
              </a:solidFill>
            </a:endParaRPr>
          </a:p>
        </p:txBody>
      </p:sp>
      <p:sp>
        <p:nvSpPr>
          <p:cNvPr id="424975" name="Text Box 15"/>
          <p:cNvSpPr txBox="1">
            <a:spLocks noChangeArrowheads="1"/>
          </p:cNvSpPr>
          <p:nvPr/>
        </p:nvSpPr>
        <p:spPr bwMode="auto">
          <a:xfrm>
            <a:off x="5568950" y="3311525"/>
            <a:ext cx="1538288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Hydrolytic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enzymes digest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food particles</a:t>
            </a:r>
            <a:endParaRPr kumimoji="0" lang="en-US" sz="1500">
              <a:solidFill>
                <a:srgbClr val="0099B3"/>
              </a:solidFill>
            </a:endParaRPr>
          </a:p>
        </p:txBody>
      </p:sp>
      <p:sp>
        <p:nvSpPr>
          <p:cNvPr id="424976" name="Line 16"/>
          <p:cNvSpPr>
            <a:spLocks noChangeShapeType="1"/>
          </p:cNvSpPr>
          <p:nvPr/>
        </p:nvSpPr>
        <p:spPr bwMode="auto">
          <a:xfrm>
            <a:off x="6584950" y="482600"/>
            <a:ext cx="425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77" name="Line 17"/>
          <p:cNvSpPr>
            <a:spLocks noChangeShapeType="1"/>
          </p:cNvSpPr>
          <p:nvPr/>
        </p:nvSpPr>
        <p:spPr bwMode="auto">
          <a:xfrm>
            <a:off x="6588125" y="431800"/>
            <a:ext cx="0" cy="104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78" name="Line 18"/>
          <p:cNvSpPr>
            <a:spLocks noChangeShapeType="1"/>
          </p:cNvSpPr>
          <p:nvPr/>
        </p:nvSpPr>
        <p:spPr bwMode="auto">
          <a:xfrm>
            <a:off x="7007225" y="431800"/>
            <a:ext cx="0" cy="104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79" name="Line 19"/>
          <p:cNvSpPr>
            <a:spLocks noChangeShapeType="1"/>
          </p:cNvSpPr>
          <p:nvPr/>
        </p:nvSpPr>
        <p:spPr bwMode="auto">
          <a:xfrm>
            <a:off x="5524500" y="501650"/>
            <a:ext cx="317500" cy="45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0" name="Line 20"/>
          <p:cNvSpPr>
            <a:spLocks noChangeShapeType="1"/>
          </p:cNvSpPr>
          <p:nvPr/>
        </p:nvSpPr>
        <p:spPr bwMode="auto">
          <a:xfrm>
            <a:off x="2701925" y="1647825"/>
            <a:ext cx="434975" cy="1098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1" name="Line 21"/>
          <p:cNvSpPr>
            <a:spLocks noChangeShapeType="1"/>
          </p:cNvSpPr>
          <p:nvPr/>
        </p:nvSpPr>
        <p:spPr bwMode="auto">
          <a:xfrm flipV="1">
            <a:off x="3140075" y="2409825"/>
            <a:ext cx="1619250" cy="336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2" name="Line 22"/>
          <p:cNvSpPr>
            <a:spLocks noChangeShapeType="1"/>
          </p:cNvSpPr>
          <p:nvPr/>
        </p:nvSpPr>
        <p:spPr bwMode="auto">
          <a:xfrm flipV="1">
            <a:off x="3606800" y="4302125"/>
            <a:ext cx="301625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3" name="Line 23"/>
          <p:cNvSpPr>
            <a:spLocks noChangeShapeType="1"/>
          </p:cNvSpPr>
          <p:nvPr/>
        </p:nvSpPr>
        <p:spPr bwMode="auto">
          <a:xfrm flipH="1">
            <a:off x="3543300" y="4302125"/>
            <a:ext cx="371475" cy="184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4" name="Line 24"/>
          <p:cNvSpPr>
            <a:spLocks noChangeShapeType="1"/>
          </p:cNvSpPr>
          <p:nvPr/>
        </p:nvSpPr>
        <p:spPr bwMode="auto">
          <a:xfrm>
            <a:off x="2298700" y="4000500"/>
            <a:ext cx="172402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5" name="Line 25"/>
          <p:cNvSpPr>
            <a:spLocks noChangeShapeType="1"/>
          </p:cNvSpPr>
          <p:nvPr/>
        </p:nvSpPr>
        <p:spPr bwMode="auto">
          <a:xfrm>
            <a:off x="2962275" y="4000500"/>
            <a:ext cx="441325" cy="29527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6" name="Line 26"/>
          <p:cNvSpPr>
            <a:spLocks noChangeShapeType="1"/>
          </p:cNvSpPr>
          <p:nvPr/>
        </p:nvSpPr>
        <p:spPr bwMode="auto">
          <a:xfrm>
            <a:off x="4229100" y="4003675"/>
            <a:ext cx="11493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7" name="Line 27"/>
          <p:cNvSpPr>
            <a:spLocks noChangeShapeType="1"/>
          </p:cNvSpPr>
          <p:nvPr/>
        </p:nvSpPr>
        <p:spPr bwMode="auto">
          <a:xfrm>
            <a:off x="4667250" y="4003675"/>
            <a:ext cx="501650" cy="5461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8" name="Line 28"/>
          <p:cNvSpPr>
            <a:spLocks noChangeShapeType="1"/>
          </p:cNvSpPr>
          <p:nvPr/>
        </p:nvSpPr>
        <p:spPr bwMode="auto">
          <a:xfrm>
            <a:off x="5591175" y="4000500"/>
            <a:ext cx="1365250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89" name="Line 29"/>
          <p:cNvSpPr>
            <a:spLocks noChangeShapeType="1"/>
          </p:cNvSpPr>
          <p:nvPr/>
        </p:nvSpPr>
        <p:spPr bwMode="auto">
          <a:xfrm>
            <a:off x="6207125" y="4000500"/>
            <a:ext cx="187325" cy="479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990" name="Line 30"/>
          <p:cNvSpPr>
            <a:spLocks noChangeShapeType="1"/>
          </p:cNvSpPr>
          <p:nvPr/>
        </p:nvSpPr>
        <p:spPr bwMode="auto">
          <a:xfrm>
            <a:off x="2638425" y="4692650"/>
            <a:ext cx="0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75" y="227013"/>
            <a:ext cx="5048250" cy="6402387"/>
          </a:xfrm>
          <a:prstGeom prst="rect">
            <a:avLst/>
          </a:prstGeom>
          <a:noFill/>
        </p:spPr>
      </p:pic>
      <p:sp>
        <p:nvSpPr>
          <p:cNvPr id="4259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6-14b</a:t>
            </a:r>
          </a:p>
        </p:txBody>
      </p:sp>
      <p:sp>
        <p:nvSpPr>
          <p:cNvPr id="425988" name="Text Box 4"/>
          <p:cNvSpPr txBox="1">
            <a:spLocks noChangeArrowheads="1"/>
          </p:cNvSpPr>
          <p:nvPr/>
        </p:nvSpPr>
        <p:spPr bwMode="auto">
          <a:xfrm>
            <a:off x="2522538" y="6005513"/>
            <a:ext cx="363061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Autophagy: lysosome breaking down </a:t>
            </a:r>
          </a:p>
          <a:p>
            <a:pPr algn="l">
              <a:lnSpc>
                <a:spcPct val="90000"/>
              </a:lnSpc>
            </a:pPr>
            <a:r>
              <a:rPr kumimoji="0" lang="en-US" sz="1500" b="1"/>
              <a:t>damaged organelle</a:t>
            </a:r>
          </a:p>
        </p:txBody>
      </p:sp>
      <p:sp>
        <p:nvSpPr>
          <p:cNvPr id="425989" name="Text Box 5"/>
          <p:cNvSpPr txBox="1">
            <a:spLocks noChangeArrowheads="1"/>
          </p:cNvSpPr>
          <p:nvPr/>
        </p:nvSpPr>
        <p:spPr bwMode="auto">
          <a:xfrm>
            <a:off x="6075363" y="388938"/>
            <a:ext cx="6286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1 µm</a:t>
            </a:r>
            <a:endParaRPr kumimoji="0" lang="en-US" sz="1500"/>
          </a:p>
        </p:txBody>
      </p:sp>
      <p:sp>
        <p:nvSpPr>
          <p:cNvPr id="425990" name="Text Box 6"/>
          <p:cNvSpPr txBox="1">
            <a:spLocks noChangeArrowheads="1"/>
          </p:cNvSpPr>
          <p:nvPr/>
        </p:nvSpPr>
        <p:spPr bwMode="auto">
          <a:xfrm>
            <a:off x="4275138" y="5448300"/>
            <a:ext cx="224948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Vesicle containing</a:t>
            </a:r>
          </a:p>
          <a:p>
            <a:pPr algn="l">
              <a:lnSpc>
                <a:spcPct val="90000"/>
              </a:lnSpc>
            </a:pPr>
            <a:r>
              <a:rPr kumimoji="0" lang="en-US" sz="1500" b="1"/>
              <a:t>damaged mitochondrion</a:t>
            </a:r>
            <a:endParaRPr kumimoji="0" lang="en-US" sz="1500"/>
          </a:p>
        </p:txBody>
      </p:sp>
      <p:sp>
        <p:nvSpPr>
          <p:cNvPr id="425991" name="Text Box 7"/>
          <p:cNvSpPr txBox="1">
            <a:spLocks noChangeArrowheads="1"/>
          </p:cNvSpPr>
          <p:nvPr/>
        </p:nvSpPr>
        <p:spPr bwMode="auto">
          <a:xfrm>
            <a:off x="2303463" y="1550988"/>
            <a:ext cx="136525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Mitochondrion</a:t>
            </a:r>
          </a:p>
          <a:p>
            <a:pPr algn="l">
              <a:lnSpc>
                <a:spcPct val="90000"/>
              </a:lnSpc>
            </a:pPr>
            <a:r>
              <a:rPr kumimoji="0" lang="en-US" sz="1500" b="1"/>
              <a:t>fragment</a:t>
            </a:r>
            <a:endParaRPr kumimoji="0" lang="en-US" sz="1500"/>
          </a:p>
        </p:txBody>
      </p:sp>
      <p:sp>
        <p:nvSpPr>
          <p:cNvPr id="425992" name="Text Box 8"/>
          <p:cNvSpPr txBox="1">
            <a:spLocks noChangeArrowheads="1"/>
          </p:cNvSpPr>
          <p:nvPr/>
        </p:nvSpPr>
        <p:spPr bwMode="auto">
          <a:xfrm>
            <a:off x="3376613" y="244475"/>
            <a:ext cx="22796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Lysosome containing</a:t>
            </a:r>
          </a:p>
          <a:p>
            <a:pPr algn="l">
              <a:lnSpc>
                <a:spcPct val="90000"/>
              </a:lnSpc>
            </a:pPr>
            <a:r>
              <a:rPr kumimoji="0" lang="en-US" sz="1500" b="1"/>
              <a:t>two damaged organelles</a:t>
            </a:r>
            <a:endParaRPr kumimoji="0" lang="en-US" sz="1500"/>
          </a:p>
        </p:txBody>
      </p:sp>
      <p:sp>
        <p:nvSpPr>
          <p:cNvPr id="425993" name="Text Box 9"/>
          <p:cNvSpPr txBox="1">
            <a:spLocks noChangeArrowheads="1"/>
          </p:cNvSpPr>
          <p:nvPr/>
        </p:nvSpPr>
        <p:spPr bwMode="auto">
          <a:xfrm>
            <a:off x="5911850" y="5259388"/>
            <a:ext cx="973138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1500" b="1"/>
              <a:t>Digestion</a:t>
            </a:r>
            <a:endParaRPr kumimoji="0" lang="en-US" sz="1500"/>
          </a:p>
        </p:txBody>
      </p:sp>
      <p:sp>
        <p:nvSpPr>
          <p:cNvPr id="425994" name="Text Box 10"/>
          <p:cNvSpPr txBox="1">
            <a:spLocks noChangeArrowheads="1"/>
          </p:cNvSpPr>
          <p:nvPr/>
        </p:nvSpPr>
        <p:spPr bwMode="auto">
          <a:xfrm>
            <a:off x="2651125" y="4548188"/>
            <a:ext cx="9985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400" b="1"/>
              <a:t>Lysosome</a:t>
            </a:r>
            <a:endParaRPr kumimoji="0" lang="en-US" sz="1400"/>
          </a:p>
        </p:txBody>
      </p:sp>
      <p:sp>
        <p:nvSpPr>
          <p:cNvPr id="425995" name="Text Box 11"/>
          <p:cNvSpPr txBox="1">
            <a:spLocks noChangeArrowheads="1"/>
          </p:cNvSpPr>
          <p:nvPr/>
        </p:nvSpPr>
        <p:spPr bwMode="auto">
          <a:xfrm>
            <a:off x="2921000" y="3151188"/>
            <a:ext cx="20002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Lysosome fuses with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vesicle containing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damaged organelle</a:t>
            </a:r>
            <a:endParaRPr kumimoji="0" lang="en-US" sz="1500">
              <a:solidFill>
                <a:srgbClr val="0099B3"/>
              </a:solidFill>
            </a:endParaRPr>
          </a:p>
        </p:txBody>
      </p:sp>
      <p:sp>
        <p:nvSpPr>
          <p:cNvPr id="425996" name="Text Box 12"/>
          <p:cNvSpPr txBox="1">
            <a:spLocks noChangeArrowheads="1"/>
          </p:cNvSpPr>
          <p:nvPr/>
        </p:nvSpPr>
        <p:spPr bwMode="auto">
          <a:xfrm>
            <a:off x="2287588" y="2122488"/>
            <a:ext cx="136525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/>
              <a:t>Peroxisome</a:t>
            </a:r>
          </a:p>
          <a:p>
            <a:pPr algn="l">
              <a:lnSpc>
                <a:spcPct val="90000"/>
              </a:lnSpc>
            </a:pPr>
            <a:r>
              <a:rPr kumimoji="0" lang="en-US" sz="1500" b="1"/>
              <a:t>fragment</a:t>
            </a:r>
            <a:endParaRPr kumimoji="0" lang="en-US" sz="1500"/>
          </a:p>
        </p:txBody>
      </p:sp>
      <p:sp>
        <p:nvSpPr>
          <p:cNvPr id="425997" name="Text Box 13"/>
          <p:cNvSpPr txBox="1">
            <a:spLocks noChangeArrowheads="1"/>
          </p:cNvSpPr>
          <p:nvPr/>
        </p:nvSpPr>
        <p:spPr bwMode="auto">
          <a:xfrm>
            <a:off x="5068888" y="3144838"/>
            <a:ext cx="20002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Hydrolytic enzymes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digest organelle</a:t>
            </a:r>
          </a:p>
          <a:p>
            <a:pPr algn="l">
              <a:lnSpc>
                <a:spcPct val="90000"/>
              </a:lnSpc>
            </a:pPr>
            <a:r>
              <a:rPr kumimoji="0" lang="en-US" sz="1500" b="1">
                <a:solidFill>
                  <a:srgbClr val="0099B3"/>
                </a:solidFill>
              </a:rPr>
              <a:t>components</a:t>
            </a:r>
            <a:endParaRPr kumimoji="0" lang="en-US" sz="1500">
              <a:solidFill>
                <a:srgbClr val="0099B3"/>
              </a:solidFill>
            </a:endParaRPr>
          </a:p>
        </p:txBody>
      </p:sp>
      <p:sp>
        <p:nvSpPr>
          <p:cNvPr id="425998" name="Line 14"/>
          <p:cNvSpPr>
            <a:spLocks noChangeShapeType="1"/>
          </p:cNvSpPr>
          <p:nvPr/>
        </p:nvSpPr>
        <p:spPr bwMode="auto">
          <a:xfrm>
            <a:off x="5721350" y="590550"/>
            <a:ext cx="1120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5999" name="Line 15"/>
          <p:cNvSpPr>
            <a:spLocks noChangeShapeType="1"/>
          </p:cNvSpPr>
          <p:nvPr/>
        </p:nvSpPr>
        <p:spPr bwMode="auto">
          <a:xfrm>
            <a:off x="5721350" y="54292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0" name="Line 16"/>
          <p:cNvSpPr>
            <a:spLocks noChangeShapeType="1"/>
          </p:cNvSpPr>
          <p:nvPr/>
        </p:nvSpPr>
        <p:spPr bwMode="auto">
          <a:xfrm>
            <a:off x="6835775" y="536575"/>
            <a:ext cx="0" cy="10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1" name="Line 17"/>
          <p:cNvSpPr>
            <a:spLocks noChangeShapeType="1"/>
          </p:cNvSpPr>
          <p:nvPr/>
        </p:nvSpPr>
        <p:spPr bwMode="auto">
          <a:xfrm>
            <a:off x="4772025" y="698500"/>
            <a:ext cx="746125" cy="885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2" name="Line 18"/>
          <p:cNvSpPr>
            <a:spLocks noChangeShapeType="1"/>
          </p:cNvSpPr>
          <p:nvPr/>
        </p:nvSpPr>
        <p:spPr bwMode="auto">
          <a:xfrm>
            <a:off x="3670300" y="1679575"/>
            <a:ext cx="2054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3" name="Line 19"/>
          <p:cNvSpPr>
            <a:spLocks noChangeShapeType="1"/>
          </p:cNvSpPr>
          <p:nvPr/>
        </p:nvSpPr>
        <p:spPr bwMode="auto">
          <a:xfrm>
            <a:off x="3457575" y="2238375"/>
            <a:ext cx="1412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4" name="Line 20"/>
          <p:cNvSpPr>
            <a:spLocks noChangeShapeType="1"/>
          </p:cNvSpPr>
          <p:nvPr/>
        </p:nvSpPr>
        <p:spPr bwMode="auto">
          <a:xfrm>
            <a:off x="2940050" y="3816350"/>
            <a:ext cx="174307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5" name="Line 21"/>
          <p:cNvSpPr>
            <a:spLocks noChangeShapeType="1"/>
          </p:cNvSpPr>
          <p:nvPr/>
        </p:nvSpPr>
        <p:spPr bwMode="auto">
          <a:xfrm>
            <a:off x="3816350" y="3813175"/>
            <a:ext cx="831850" cy="5969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6" name="Line 22"/>
          <p:cNvSpPr>
            <a:spLocks noChangeShapeType="1"/>
          </p:cNvSpPr>
          <p:nvPr/>
        </p:nvSpPr>
        <p:spPr bwMode="auto">
          <a:xfrm>
            <a:off x="5076825" y="3819525"/>
            <a:ext cx="1768475" cy="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7" name="Line 23"/>
          <p:cNvSpPr>
            <a:spLocks noChangeShapeType="1"/>
          </p:cNvSpPr>
          <p:nvPr/>
        </p:nvSpPr>
        <p:spPr bwMode="auto">
          <a:xfrm>
            <a:off x="5911850" y="3819525"/>
            <a:ext cx="495300" cy="733425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008" name="Line 24"/>
          <p:cNvSpPr>
            <a:spLocks noChangeShapeType="1"/>
          </p:cNvSpPr>
          <p:nvPr/>
        </p:nvSpPr>
        <p:spPr bwMode="auto">
          <a:xfrm>
            <a:off x="3810000" y="5381625"/>
            <a:ext cx="422275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Vacuoles: Diverse Maintenance Compartments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2538413"/>
          </a:xfrm>
        </p:spPr>
        <p:txBody>
          <a:bodyPr/>
          <a:lstStyle/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Vesicles and vacuoles (larger versions of vacuoles) are membrane-bound sacs with varied functions</a:t>
            </a:r>
            <a:endParaRPr lang="en-US"/>
          </a:p>
          <a:p>
            <a:r>
              <a:rPr lang="en-US" sz="2800"/>
              <a:t>A plant cell or fungal cell may have one or several vacuoles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2868613"/>
          </a:xfrm>
        </p:spPr>
        <p:txBody>
          <a:bodyPr/>
          <a:lstStyle/>
          <a:p>
            <a:r>
              <a:rPr lang="en-US" sz="2800"/>
              <a:t>Food vacuoles are formed by phagocytosis</a:t>
            </a:r>
          </a:p>
          <a:p>
            <a:r>
              <a:rPr lang="en-US" sz="2800"/>
              <a:t>Contractile vacuoles, found in many freshwater protists, pump excess water out of cells</a:t>
            </a:r>
          </a:p>
          <a:p>
            <a:r>
              <a:rPr lang="en-US" sz="2800"/>
              <a:t>Central vacuoles, found in many mature plant cells, hold organic compounds and water</a:t>
            </a:r>
            <a:endParaRPr lang="en-US"/>
          </a:p>
        </p:txBody>
      </p:sp>
      <p:sp>
        <p:nvSpPr>
          <p:cNvPr id="24064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29000" y="6096000"/>
            <a:ext cx="2590800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Video: Paramecium Vacuole</a:t>
            </a:r>
            <a:endParaRPr kumimoji="0"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914400"/>
          </a:xfrm>
        </p:spPr>
        <p:txBody>
          <a:bodyPr>
            <a:normAutofit fontScale="90000"/>
          </a:bodyPr>
          <a:lstStyle/>
          <a:p>
            <a:pPr marL="0" indent="6350"/>
            <a:r>
              <a:rPr lang="en-US"/>
              <a:t>Concept 6.5: Mitochondria and chloroplasts change energy from one form to another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3573463"/>
          </a:xfrm>
        </p:spPr>
        <p:txBody>
          <a:bodyPr/>
          <a:lstStyle/>
          <a:p>
            <a:pPr>
              <a:buFont typeface="Times" charset="0"/>
              <a:buChar char="•"/>
            </a:pPr>
            <a:r>
              <a:rPr lang="en-US" sz="2800"/>
              <a:t>Mitochondria are the sites of cellular respiration</a:t>
            </a:r>
          </a:p>
          <a:p>
            <a:r>
              <a:rPr lang="en-US" sz="2800"/>
              <a:t>Chloroplasts, found only in plants and algae, are the sites of photosynthesis</a:t>
            </a:r>
          </a:p>
          <a:p>
            <a:r>
              <a:rPr lang="en-US" sz="2800"/>
              <a:t>Mitochondria and chloroplasts are not part of the endomembrane system</a:t>
            </a:r>
          </a:p>
          <a:p>
            <a:r>
              <a:rPr lang="en-US" sz="2800"/>
              <a:t>Peroxisomes are oxidative organelles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5263" y="227013"/>
            <a:ext cx="6213475" cy="6402387"/>
          </a:xfrm>
          <a:prstGeom prst="rect">
            <a:avLst/>
          </a:prstGeom>
          <a:noFill/>
        </p:spPr>
      </p:pic>
      <p:sp>
        <p:nvSpPr>
          <p:cNvPr id="4096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</a:t>
            </a:r>
          </a:p>
        </p:txBody>
      </p:sp>
      <p:sp>
        <p:nvSpPr>
          <p:cNvPr id="409604" name="Text Box 4"/>
          <p:cNvSpPr txBox="1">
            <a:spLocks noChangeArrowheads="1"/>
          </p:cNvSpPr>
          <p:nvPr/>
        </p:nvSpPr>
        <p:spPr bwMode="auto">
          <a:xfrm>
            <a:off x="1643063" y="2865438"/>
            <a:ext cx="25177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900" b="1"/>
              <a:t>Measurements</a:t>
            </a:r>
          </a:p>
          <a:p>
            <a:pPr algn="l"/>
            <a:r>
              <a:rPr kumimoji="0" lang="en-US" sz="900" b="1"/>
              <a:t>1 centimeter (cm) = 10</a:t>
            </a:r>
            <a:r>
              <a:rPr kumimoji="0" lang="en-US" sz="900" b="1" baseline="30000"/>
              <a:t>–2</a:t>
            </a:r>
            <a:r>
              <a:rPr kumimoji="0" lang="en-US" sz="900" b="1"/>
              <a:t> meter (m) = 0.4 inch</a:t>
            </a:r>
          </a:p>
          <a:p>
            <a:pPr algn="l"/>
            <a:r>
              <a:rPr kumimoji="0" lang="en-US" sz="900" b="1"/>
              <a:t>1 millimeter (mm) = 10</a:t>
            </a:r>
            <a:r>
              <a:rPr kumimoji="0" lang="en-US" sz="900" b="1" baseline="30000"/>
              <a:t>–3</a:t>
            </a:r>
            <a:r>
              <a:rPr kumimoji="0" lang="en-US" sz="900" b="1"/>
              <a:t> m</a:t>
            </a:r>
          </a:p>
          <a:p>
            <a:pPr algn="l"/>
            <a:r>
              <a:rPr kumimoji="0" lang="en-US" sz="900" b="1"/>
              <a:t>1 micrometer (µm) = 10</a:t>
            </a:r>
            <a:r>
              <a:rPr kumimoji="0" lang="en-US" sz="900" b="1" baseline="30000"/>
              <a:t>–3</a:t>
            </a:r>
            <a:r>
              <a:rPr kumimoji="0" lang="en-US" sz="900" b="1"/>
              <a:t> mm = 10</a:t>
            </a:r>
            <a:r>
              <a:rPr kumimoji="0" lang="en-US" sz="900" b="1" baseline="30000"/>
              <a:t>–6</a:t>
            </a:r>
            <a:r>
              <a:rPr kumimoji="0" lang="en-US" sz="900" b="1"/>
              <a:t> m</a:t>
            </a:r>
          </a:p>
          <a:p>
            <a:pPr algn="l"/>
            <a:r>
              <a:rPr kumimoji="0" lang="en-US" sz="900" b="1"/>
              <a:t>1 nanometer (nm) = 10</a:t>
            </a:r>
            <a:r>
              <a:rPr kumimoji="0" lang="en-US" sz="900" b="1" baseline="30000"/>
              <a:t>–3</a:t>
            </a:r>
            <a:r>
              <a:rPr kumimoji="0" lang="en-US" sz="900" b="1"/>
              <a:t> µm = 10</a:t>
            </a:r>
            <a:r>
              <a:rPr kumimoji="0" lang="en-US" sz="900" b="1" baseline="30000"/>
              <a:t>–9</a:t>
            </a:r>
            <a:r>
              <a:rPr kumimoji="0" lang="en-US" sz="900" b="1"/>
              <a:t> 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4452938" y="265113"/>
            <a:ext cx="3143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10 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06" name="Text Box 6"/>
          <p:cNvSpPr txBox="1">
            <a:spLocks noChangeArrowheads="1"/>
          </p:cNvSpPr>
          <p:nvPr/>
        </p:nvSpPr>
        <p:spPr bwMode="auto">
          <a:xfrm>
            <a:off x="4513263" y="808038"/>
            <a:ext cx="3143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 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07" name="Text Box 7"/>
          <p:cNvSpPr txBox="1">
            <a:spLocks noChangeArrowheads="1"/>
          </p:cNvSpPr>
          <p:nvPr/>
        </p:nvSpPr>
        <p:spPr bwMode="auto">
          <a:xfrm>
            <a:off x="4954588" y="658813"/>
            <a:ext cx="9366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Human height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08" name="Text Box 8"/>
          <p:cNvSpPr txBox="1">
            <a:spLocks noChangeArrowheads="1"/>
          </p:cNvSpPr>
          <p:nvPr/>
        </p:nvSpPr>
        <p:spPr bwMode="auto">
          <a:xfrm>
            <a:off x="4954588" y="887413"/>
            <a:ext cx="8001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900" b="1"/>
              <a:t>Length of some</a:t>
            </a:r>
          </a:p>
          <a:p>
            <a:pPr algn="l"/>
            <a:r>
              <a:rPr kumimoji="0" lang="en-US" sz="900" b="1"/>
              <a:t>nerve and</a:t>
            </a:r>
          </a:p>
          <a:p>
            <a:pPr algn="l"/>
            <a:r>
              <a:rPr kumimoji="0" lang="en-US" sz="900" b="1"/>
              <a:t>muscle cells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09" name="Text Box 9"/>
          <p:cNvSpPr txBox="1">
            <a:spLocks noChangeArrowheads="1"/>
          </p:cNvSpPr>
          <p:nvPr/>
        </p:nvSpPr>
        <p:spPr bwMode="auto">
          <a:xfrm>
            <a:off x="4954588" y="1544638"/>
            <a:ext cx="9366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Chicken egg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0" name="Text Box 10"/>
          <p:cNvSpPr txBox="1">
            <a:spLocks noChangeArrowheads="1"/>
          </p:cNvSpPr>
          <p:nvPr/>
        </p:nvSpPr>
        <p:spPr bwMode="auto">
          <a:xfrm>
            <a:off x="4421188" y="1363663"/>
            <a:ext cx="3143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0.1 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1" name="Text Box 11"/>
          <p:cNvSpPr txBox="1">
            <a:spLocks noChangeArrowheads="1"/>
          </p:cNvSpPr>
          <p:nvPr/>
        </p:nvSpPr>
        <p:spPr bwMode="auto">
          <a:xfrm>
            <a:off x="4446588" y="1919288"/>
            <a:ext cx="3143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 cm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2" name="Text Box 12"/>
          <p:cNvSpPr txBox="1">
            <a:spLocks noChangeArrowheads="1"/>
          </p:cNvSpPr>
          <p:nvPr/>
        </p:nvSpPr>
        <p:spPr bwMode="auto">
          <a:xfrm>
            <a:off x="4957763" y="2322513"/>
            <a:ext cx="9366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Frog egg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3" name="Text Box 13"/>
          <p:cNvSpPr txBox="1">
            <a:spLocks noChangeArrowheads="1"/>
          </p:cNvSpPr>
          <p:nvPr/>
        </p:nvSpPr>
        <p:spPr bwMode="auto">
          <a:xfrm>
            <a:off x="4411663" y="2471738"/>
            <a:ext cx="3143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 mm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4" name="Text Box 14"/>
          <p:cNvSpPr txBox="1">
            <a:spLocks noChangeArrowheads="1"/>
          </p:cNvSpPr>
          <p:nvPr/>
        </p:nvSpPr>
        <p:spPr bwMode="auto">
          <a:xfrm>
            <a:off x="4325938" y="3008313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100 µm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5" name="Text Box 15"/>
          <p:cNvSpPr txBox="1">
            <a:spLocks noChangeArrowheads="1"/>
          </p:cNvSpPr>
          <p:nvPr/>
        </p:nvSpPr>
        <p:spPr bwMode="auto">
          <a:xfrm>
            <a:off x="4954588" y="3268663"/>
            <a:ext cx="88582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kumimoji="0" lang="en-US" sz="900" b="1"/>
              <a:t>Most plant and</a:t>
            </a:r>
          </a:p>
          <a:p>
            <a:pPr algn="l">
              <a:lnSpc>
                <a:spcPct val="110000"/>
              </a:lnSpc>
            </a:pPr>
            <a:r>
              <a:rPr kumimoji="0" lang="en-US" sz="900" b="1"/>
              <a:t>animal cells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6" name="Text Box 16"/>
          <p:cNvSpPr txBox="1">
            <a:spLocks noChangeArrowheads="1"/>
          </p:cNvSpPr>
          <p:nvPr/>
        </p:nvSpPr>
        <p:spPr bwMode="auto">
          <a:xfrm>
            <a:off x="4383088" y="3582988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10 µm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7" name="Text Box 17"/>
          <p:cNvSpPr txBox="1">
            <a:spLocks noChangeArrowheads="1"/>
          </p:cNvSpPr>
          <p:nvPr/>
        </p:nvSpPr>
        <p:spPr bwMode="auto">
          <a:xfrm>
            <a:off x="4954588" y="3668713"/>
            <a:ext cx="5842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Nucleus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8" name="Text Box 18"/>
          <p:cNvSpPr txBox="1">
            <a:spLocks noChangeArrowheads="1"/>
          </p:cNvSpPr>
          <p:nvPr/>
        </p:nvSpPr>
        <p:spPr bwMode="auto">
          <a:xfrm>
            <a:off x="4443413" y="4135438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 µm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19" name="Text Box 19"/>
          <p:cNvSpPr txBox="1">
            <a:spLocks noChangeArrowheads="1"/>
          </p:cNvSpPr>
          <p:nvPr/>
        </p:nvSpPr>
        <p:spPr bwMode="auto">
          <a:xfrm>
            <a:off x="4951413" y="3859213"/>
            <a:ext cx="815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Most bacteria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0" name="Text Box 20"/>
          <p:cNvSpPr txBox="1">
            <a:spLocks noChangeArrowheads="1"/>
          </p:cNvSpPr>
          <p:nvPr/>
        </p:nvSpPr>
        <p:spPr bwMode="auto">
          <a:xfrm>
            <a:off x="4951413" y="4056063"/>
            <a:ext cx="815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Mitochondrion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1" name="Text Box 21"/>
          <p:cNvSpPr txBox="1">
            <a:spLocks noChangeArrowheads="1"/>
          </p:cNvSpPr>
          <p:nvPr/>
        </p:nvSpPr>
        <p:spPr bwMode="auto">
          <a:xfrm>
            <a:off x="4954588" y="4614863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Smallest bacteria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2" name="Text Box 22"/>
          <p:cNvSpPr txBox="1">
            <a:spLocks noChangeArrowheads="1"/>
          </p:cNvSpPr>
          <p:nvPr/>
        </p:nvSpPr>
        <p:spPr bwMode="auto">
          <a:xfrm>
            <a:off x="4951413" y="4799013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Viruses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3" name="Text Box 23"/>
          <p:cNvSpPr txBox="1">
            <a:spLocks noChangeArrowheads="1"/>
          </p:cNvSpPr>
          <p:nvPr/>
        </p:nvSpPr>
        <p:spPr bwMode="auto">
          <a:xfrm>
            <a:off x="4316413" y="4684713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100 nm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4" name="Text Box 24"/>
          <p:cNvSpPr txBox="1">
            <a:spLocks noChangeArrowheads="1"/>
          </p:cNvSpPr>
          <p:nvPr/>
        </p:nvSpPr>
        <p:spPr bwMode="auto">
          <a:xfrm>
            <a:off x="4383088" y="5240338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10 nm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5" name="Text Box 25"/>
          <p:cNvSpPr txBox="1">
            <a:spLocks noChangeArrowheads="1"/>
          </p:cNvSpPr>
          <p:nvPr/>
        </p:nvSpPr>
        <p:spPr bwMode="auto">
          <a:xfrm>
            <a:off x="4954588" y="5091113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Ribosomes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6" name="Text Box 26"/>
          <p:cNvSpPr txBox="1">
            <a:spLocks noChangeArrowheads="1"/>
          </p:cNvSpPr>
          <p:nvPr/>
        </p:nvSpPr>
        <p:spPr bwMode="auto">
          <a:xfrm>
            <a:off x="4954588" y="5380038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Proteins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7" name="Text Box 27"/>
          <p:cNvSpPr txBox="1">
            <a:spLocks noChangeArrowheads="1"/>
          </p:cNvSpPr>
          <p:nvPr/>
        </p:nvSpPr>
        <p:spPr bwMode="auto">
          <a:xfrm>
            <a:off x="4954588" y="5611813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Lipids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8" name="Text Box 28"/>
          <p:cNvSpPr txBox="1">
            <a:spLocks noChangeArrowheads="1"/>
          </p:cNvSpPr>
          <p:nvPr/>
        </p:nvSpPr>
        <p:spPr bwMode="auto">
          <a:xfrm>
            <a:off x="4446588" y="5783263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1 nm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29" name="Text Box 29"/>
          <p:cNvSpPr txBox="1">
            <a:spLocks noChangeArrowheads="1"/>
          </p:cNvSpPr>
          <p:nvPr/>
        </p:nvSpPr>
        <p:spPr bwMode="auto">
          <a:xfrm>
            <a:off x="4951413" y="5913438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Small molecules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30" name="Text Box 30"/>
          <p:cNvSpPr txBox="1">
            <a:spLocks noChangeArrowheads="1"/>
          </p:cNvSpPr>
          <p:nvPr/>
        </p:nvSpPr>
        <p:spPr bwMode="auto">
          <a:xfrm>
            <a:off x="4957763" y="6275388"/>
            <a:ext cx="9620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Atoms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31" name="Text Box 31"/>
          <p:cNvSpPr txBox="1">
            <a:spLocks noChangeArrowheads="1"/>
          </p:cNvSpPr>
          <p:nvPr/>
        </p:nvSpPr>
        <p:spPr bwMode="auto">
          <a:xfrm>
            <a:off x="4351338" y="6332538"/>
            <a:ext cx="4476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/>
              <a:t>0.1 nm</a:t>
            </a:r>
            <a:endParaRPr kumimoji="0" lang="en-US" sz="900" b="1">
              <a:latin typeface="Times" charset="0"/>
            </a:endParaRPr>
          </a:p>
        </p:txBody>
      </p:sp>
      <p:sp>
        <p:nvSpPr>
          <p:cNvPr id="409632" name="Text Box 32"/>
          <p:cNvSpPr txBox="1">
            <a:spLocks noChangeArrowheads="1"/>
          </p:cNvSpPr>
          <p:nvPr/>
        </p:nvSpPr>
        <p:spPr bwMode="auto">
          <a:xfrm rot="-5400000">
            <a:off x="5843588" y="1338262"/>
            <a:ext cx="927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>
                <a:solidFill>
                  <a:schemeClr val="bg1"/>
                </a:solidFill>
              </a:rPr>
              <a:t>Unaided eye</a:t>
            </a:r>
            <a:endParaRPr kumimoji="0" lang="en-US" sz="900" b="1">
              <a:solidFill>
                <a:schemeClr val="bg1"/>
              </a:solidFill>
              <a:latin typeface="Times" charset="0"/>
            </a:endParaRPr>
          </a:p>
        </p:txBody>
      </p:sp>
      <p:sp>
        <p:nvSpPr>
          <p:cNvPr id="409633" name="Text Box 33"/>
          <p:cNvSpPr txBox="1">
            <a:spLocks noChangeArrowheads="1"/>
          </p:cNvSpPr>
          <p:nvPr/>
        </p:nvSpPr>
        <p:spPr bwMode="auto">
          <a:xfrm rot="-5400000">
            <a:off x="6242050" y="3362325"/>
            <a:ext cx="9652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>
                <a:solidFill>
                  <a:schemeClr val="bg1"/>
                </a:solidFill>
              </a:rPr>
              <a:t>Light microscope</a:t>
            </a:r>
            <a:endParaRPr kumimoji="0" lang="en-US" sz="900" b="1">
              <a:solidFill>
                <a:schemeClr val="bg1"/>
              </a:solidFill>
              <a:latin typeface="Times" charset="0"/>
            </a:endParaRPr>
          </a:p>
        </p:txBody>
      </p:sp>
      <p:sp>
        <p:nvSpPr>
          <p:cNvPr id="409634" name="Text Box 34"/>
          <p:cNvSpPr txBox="1">
            <a:spLocks noChangeArrowheads="1"/>
          </p:cNvSpPr>
          <p:nvPr/>
        </p:nvSpPr>
        <p:spPr bwMode="auto">
          <a:xfrm rot="-5400000">
            <a:off x="6586538" y="4598987"/>
            <a:ext cx="113665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900" b="1">
                <a:solidFill>
                  <a:schemeClr val="bg1"/>
                </a:solidFill>
              </a:rPr>
              <a:t>Electron microscope</a:t>
            </a:r>
            <a:endParaRPr kumimoji="0" lang="en-US" sz="900" b="1">
              <a:solidFill>
                <a:schemeClr val="bg1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/>
              <a:t>Mitochondria: Chemical Energy Conversion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4746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Mitochondria are in nearly all eukaryotic cells</a:t>
            </a:r>
          </a:p>
          <a:p>
            <a:pPr>
              <a:lnSpc>
                <a:spcPct val="90000"/>
              </a:lnSpc>
            </a:pPr>
            <a:r>
              <a:rPr lang="en-US" sz="2800"/>
              <a:t>They have a smooth outer membrane and an inner membrane folded into cristae</a:t>
            </a:r>
          </a:p>
          <a:p>
            <a:pPr>
              <a:lnSpc>
                <a:spcPct val="90000"/>
              </a:lnSpc>
            </a:pPr>
            <a:r>
              <a:rPr lang="en-US" sz="2800"/>
              <a:t>The inner membrane creates two compartments: intermembrane space and mitochondrial matrix</a:t>
            </a:r>
          </a:p>
          <a:p>
            <a:pPr>
              <a:lnSpc>
                <a:spcPct val="90000"/>
              </a:lnSpc>
            </a:pPr>
            <a:r>
              <a:rPr lang="en-US" sz="2800"/>
              <a:t>Some metabolic steps of cellular respiration are catalyzed in the mitochondrial matrix</a:t>
            </a:r>
          </a:p>
          <a:p>
            <a:pPr>
              <a:lnSpc>
                <a:spcPct val="90000"/>
              </a:lnSpc>
            </a:pPr>
            <a:r>
              <a:rPr lang="en-US" sz="2800"/>
              <a:t>Cristae present a large surface area for enzymes that synthesize ATP</a:t>
            </a:r>
            <a:endParaRPr lang="en-US">
              <a:latin typeface="Times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468313"/>
            <a:ext cx="8535987" cy="5919787"/>
          </a:xfrm>
          <a:prstGeom prst="rect">
            <a:avLst/>
          </a:prstGeom>
          <a:noFill/>
        </p:spPr>
      </p:pic>
      <p:sp>
        <p:nvSpPr>
          <p:cNvPr id="431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6-17</a:t>
            </a:r>
          </a:p>
        </p:txBody>
      </p:sp>
      <p:sp>
        <p:nvSpPr>
          <p:cNvPr id="431108" name="Text Box 4"/>
          <p:cNvSpPr txBox="1">
            <a:spLocks noChangeArrowheads="1"/>
          </p:cNvSpPr>
          <p:nvPr/>
        </p:nvSpPr>
        <p:spPr bwMode="auto">
          <a:xfrm>
            <a:off x="2997200" y="763588"/>
            <a:ext cx="16954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Mitochondrion</a:t>
            </a:r>
            <a:endParaRPr kumimoji="0" lang="en-US" sz="1800"/>
          </a:p>
        </p:txBody>
      </p:sp>
      <p:sp>
        <p:nvSpPr>
          <p:cNvPr id="431109" name="Text Box 5"/>
          <p:cNvSpPr txBox="1">
            <a:spLocks noChangeArrowheads="1"/>
          </p:cNvSpPr>
          <p:nvPr/>
        </p:nvSpPr>
        <p:spPr bwMode="auto">
          <a:xfrm>
            <a:off x="3046413" y="1252538"/>
            <a:ext cx="24844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Intermembrane space</a:t>
            </a:r>
            <a:endParaRPr kumimoji="0" lang="en-US" sz="1800"/>
          </a:p>
        </p:txBody>
      </p:sp>
      <p:sp>
        <p:nvSpPr>
          <p:cNvPr id="431110" name="Text Box 6"/>
          <p:cNvSpPr txBox="1">
            <a:spLocks noChangeArrowheads="1"/>
          </p:cNvSpPr>
          <p:nvPr/>
        </p:nvSpPr>
        <p:spPr bwMode="auto">
          <a:xfrm>
            <a:off x="4557713" y="1698625"/>
            <a:ext cx="129063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Outer </a:t>
            </a:r>
          </a:p>
          <a:p>
            <a:pPr algn="l"/>
            <a:r>
              <a:rPr kumimoji="0" lang="en-US" sz="1800" b="1"/>
              <a:t>membrane</a:t>
            </a:r>
            <a:endParaRPr kumimoji="0" lang="en-US" sz="1800"/>
          </a:p>
        </p:txBody>
      </p:sp>
      <p:sp>
        <p:nvSpPr>
          <p:cNvPr id="431111" name="Text Box 7"/>
          <p:cNvSpPr txBox="1">
            <a:spLocks noChangeArrowheads="1"/>
          </p:cNvSpPr>
          <p:nvPr/>
        </p:nvSpPr>
        <p:spPr bwMode="auto">
          <a:xfrm>
            <a:off x="4124325" y="4025900"/>
            <a:ext cx="1290638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Inner </a:t>
            </a:r>
          </a:p>
          <a:p>
            <a:pPr algn="l"/>
            <a:r>
              <a:rPr kumimoji="0" lang="en-US" sz="1800" b="1"/>
              <a:t>membrane</a:t>
            </a:r>
            <a:endParaRPr kumimoji="0" lang="en-US" sz="1800"/>
          </a:p>
        </p:txBody>
      </p:sp>
      <p:sp>
        <p:nvSpPr>
          <p:cNvPr id="431112" name="Text Box 8"/>
          <p:cNvSpPr txBox="1">
            <a:spLocks noChangeArrowheads="1"/>
          </p:cNvSpPr>
          <p:nvPr/>
        </p:nvSpPr>
        <p:spPr bwMode="auto">
          <a:xfrm>
            <a:off x="4216400" y="4754563"/>
            <a:ext cx="874713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Cristae</a:t>
            </a:r>
            <a:endParaRPr kumimoji="0" lang="en-US" sz="1800"/>
          </a:p>
        </p:txBody>
      </p:sp>
      <p:sp>
        <p:nvSpPr>
          <p:cNvPr id="431113" name="Text Box 9"/>
          <p:cNvSpPr txBox="1">
            <a:spLocks noChangeArrowheads="1"/>
          </p:cNvSpPr>
          <p:nvPr/>
        </p:nvSpPr>
        <p:spPr bwMode="auto">
          <a:xfrm>
            <a:off x="4344988" y="5210175"/>
            <a:ext cx="87471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Matrix</a:t>
            </a:r>
            <a:endParaRPr kumimoji="0" lang="en-US" sz="1800"/>
          </a:p>
        </p:txBody>
      </p:sp>
      <p:sp>
        <p:nvSpPr>
          <p:cNvPr id="431114" name="Text Box 10"/>
          <p:cNvSpPr txBox="1">
            <a:spLocks noChangeArrowheads="1"/>
          </p:cNvSpPr>
          <p:nvPr/>
        </p:nvSpPr>
        <p:spPr bwMode="auto">
          <a:xfrm>
            <a:off x="7653338" y="5878513"/>
            <a:ext cx="8747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100 nm</a:t>
            </a:r>
            <a:endParaRPr kumimoji="0" lang="en-US" sz="1800"/>
          </a:p>
        </p:txBody>
      </p:sp>
      <p:sp>
        <p:nvSpPr>
          <p:cNvPr id="431115" name="Text Box 11"/>
          <p:cNvSpPr txBox="1">
            <a:spLocks noChangeArrowheads="1"/>
          </p:cNvSpPr>
          <p:nvPr/>
        </p:nvSpPr>
        <p:spPr bwMode="auto">
          <a:xfrm>
            <a:off x="906463" y="5688013"/>
            <a:ext cx="170656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Mitochondrial</a:t>
            </a:r>
          </a:p>
          <a:p>
            <a:pPr algn="l"/>
            <a:r>
              <a:rPr kumimoji="0" lang="en-US" sz="1800" b="1"/>
              <a:t>DNA</a:t>
            </a:r>
            <a:endParaRPr kumimoji="0" lang="en-US" sz="1800"/>
          </a:p>
        </p:txBody>
      </p:sp>
      <p:sp>
        <p:nvSpPr>
          <p:cNvPr id="431116" name="Text Box 12"/>
          <p:cNvSpPr txBox="1">
            <a:spLocks noChangeArrowheads="1"/>
          </p:cNvSpPr>
          <p:nvPr/>
        </p:nvSpPr>
        <p:spPr bwMode="auto">
          <a:xfrm>
            <a:off x="488950" y="3105150"/>
            <a:ext cx="1597025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Free</a:t>
            </a:r>
          </a:p>
          <a:p>
            <a:pPr algn="l"/>
            <a:r>
              <a:rPr kumimoji="0" lang="en-US" sz="1800" b="1"/>
              <a:t>ribosomes </a:t>
            </a:r>
          </a:p>
          <a:p>
            <a:pPr algn="l"/>
            <a:r>
              <a:rPr kumimoji="0" lang="en-US" sz="1800" b="1"/>
              <a:t>in the</a:t>
            </a:r>
          </a:p>
          <a:p>
            <a:pPr algn="l"/>
            <a:r>
              <a:rPr kumimoji="0" lang="en-US" sz="1800" b="1"/>
              <a:t>mitochondrial</a:t>
            </a:r>
          </a:p>
          <a:p>
            <a:pPr algn="l"/>
            <a:r>
              <a:rPr kumimoji="0" lang="en-US" sz="1800" b="1"/>
              <a:t>matrix</a:t>
            </a:r>
            <a:endParaRPr kumimoji="0" lang="en-US" sz="1800"/>
          </a:p>
        </p:txBody>
      </p:sp>
      <p:sp>
        <p:nvSpPr>
          <p:cNvPr id="431117" name="Line 13"/>
          <p:cNvSpPr>
            <a:spLocks noChangeShapeType="1"/>
          </p:cNvSpPr>
          <p:nvPr/>
        </p:nvSpPr>
        <p:spPr bwMode="auto">
          <a:xfrm flipV="1">
            <a:off x="1422400" y="1050925"/>
            <a:ext cx="1647825" cy="1098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18" name="Line 14"/>
          <p:cNvSpPr>
            <a:spLocks noChangeShapeType="1"/>
          </p:cNvSpPr>
          <p:nvPr/>
        </p:nvSpPr>
        <p:spPr bwMode="auto">
          <a:xfrm flipH="1">
            <a:off x="2867025" y="1539875"/>
            <a:ext cx="533400" cy="993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19" name="Line 15"/>
          <p:cNvSpPr>
            <a:spLocks noChangeShapeType="1"/>
          </p:cNvSpPr>
          <p:nvPr/>
        </p:nvSpPr>
        <p:spPr bwMode="auto">
          <a:xfrm flipV="1">
            <a:off x="4016375" y="1841500"/>
            <a:ext cx="498475" cy="307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0" name="Line 16"/>
          <p:cNvSpPr>
            <a:spLocks noChangeShapeType="1"/>
          </p:cNvSpPr>
          <p:nvPr/>
        </p:nvSpPr>
        <p:spPr bwMode="auto">
          <a:xfrm>
            <a:off x="5232400" y="1857375"/>
            <a:ext cx="1257300" cy="320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1" name="Line 17"/>
          <p:cNvSpPr>
            <a:spLocks noChangeShapeType="1"/>
          </p:cNvSpPr>
          <p:nvPr/>
        </p:nvSpPr>
        <p:spPr bwMode="auto">
          <a:xfrm flipV="1">
            <a:off x="3470275" y="4171950"/>
            <a:ext cx="631825" cy="44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2" name="Line 18"/>
          <p:cNvSpPr>
            <a:spLocks noChangeShapeType="1"/>
          </p:cNvSpPr>
          <p:nvPr/>
        </p:nvSpPr>
        <p:spPr bwMode="auto">
          <a:xfrm>
            <a:off x="4743450" y="4187825"/>
            <a:ext cx="657225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3" name="Line 19"/>
          <p:cNvSpPr>
            <a:spLocks noChangeShapeType="1"/>
          </p:cNvSpPr>
          <p:nvPr/>
        </p:nvSpPr>
        <p:spPr bwMode="auto">
          <a:xfrm flipH="1">
            <a:off x="5048250" y="4606925"/>
            <a:ext cx="9271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4" name="Line 20"/>
          <p:cNvSpPr>
            <a:spLocks noChangeShapeType="1"/>
          </p:cNvSpPr>
          <p:nvPr/>
        </p:nvSpPr>
        <p:spPr bwMode="auto">
          <a:xfrm>
            <a:off x="5045075" y="4911725"/>
            <a:ext cx="1184275" cy="2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5" name="Line 21"/>
          <p:cNvSpPr>
            <a:spLocks noChangeShapeType="1"/>
          </p:cNvSpPr>
          <p:nvPr/>
        </p:nvSpPr>
        <p:spPr bwMode="auto">
          <a:xfrm flipV="1">
            <a:off x="5054600" y="5133975"/>
            <a:ext cx="1082675" cy="250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6" name="Line 22"/>
          <p:cNvSpPr>
            <a:spLocks noChangeShapeType="1"/>
          </p:cNvSpPr>
          <p:nvPr/>
        </p:nvSpPr>
        <p:spPr bwMode="auto">
          <a:xfrm>
            <a:off x="3194050" y="4902200"/>
            <a:ext cx="1108075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7" name="Line 23"/>
          <p:cNvSpPr>
            <a:spLocks noChangeShapeType="1"/>
          </p:cNvSpPr>
          <p:nvPr/>
        </p:nvSpPr>
        <p:spPr bwMode="auto">
          <a:xfrm>
            <a:off x="2940050" y="4635500"/>
            <a:ext cx="1241425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8" name="Line 24"/>
          <p:cNvSpPr>
            <a:spLocks noChangeShapeType="1"/>
          </p:cNvSpPr>
          <p:nvPr/>
        </p:nvSpPr>
        <p:spPr bwMode="auto">
          <a:xfrm>
            <a:off x="2994025" y="4438650"/>
            <a:ext cx="1190625" cy="476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9" name="Line 25"/>
          <p:cNvSpPr>
            <a:spLocks noChangeShapeType="1"/>
          </p:cNvSpPr>
          <p:nvPr/>
        </p:nvSpPr>
        <p:spPr bwMode="auto">
          <a:xfrm flipV="1">
            <a:off x="3467100" y="4171950"/>
            <a:ext cx="631825" cy="41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0" name="Line 26"/>
          <p:cNvSpPr>
            <a:spLocks noChangeShapeType="1"/>
          </p:cNvSpPr>
          <p:nvPr/>
        </p:nvSpPr>
        <p:spPr bwMode="auto">
          <a:xfrm flipH="1" flipV="1">
            <a:off x="1546225" y="3692525"/>
            <a:ext cx="134620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1" name="Line 27"/>
          <p:cNvSpPr>
            <a:spLocks noChangeShapeType="1"/>
          </p:cNvSpPr>
          <p:nvPr/>
        </p:nvSpPr>
        <p:spPr bwMode="auto">
          <a:xfrm>
            <a:off x="1543050" y="3689350"/>
            <a:ext cx="1082675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2" name="Line 28"/>
          <p:cNvSpPr>
            <a:spLocks noChangeShapeType="1"/>
          </p:cNvSpPr>
          <p:nvPr/>
        </p:nvSpPr>
        <p:spPr bwMode="auto">
          <a:xfrm flipV="1">
            <a:off x="1701800" y="4568825"/>
            <a:ext cx="565150" cy="1111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3" name="Line 29"/>
          <p:cNvSpPr>
            <a:spLocks noChangeShapeType="1"/>
          </p:cNvSpPr>
          <p:nvPr/>
        </p:nvSpPr>
        <p:spPr bwMode="auto">
          <a:xfrm>
            <a:off x="7870825" y="5781675"/>
            <a:ext cx="361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4" name="Line 30"/>
          <p:cNvSpPr>
            <a:spLocks noChangeShapeType="1"/>
          </p:cNvSpPr>
          <p:nvPr/>
        </p:nvSpPr>
        <p:spPr bwMode="auto">
          <a:xfrm>
            <a:off x="7867650" y="5708650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5" name="Line 31"/>
          <p:cNvSpPr>
            <a:spLocks noChangeShapeType="1"/>
          </p:cNvSpPr>
          <p:nvPr/>
        </p:nvSpPr>
        <p:spPr bwMode="auto">
          <a:xfrm>
            <a:off x="8229600" y="5708650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Chloroplasts: Capture of Light Energy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5580063"/>
          </a:xfrm>
        </p:spPr>
        <p:txBody>
          <a:bodyPr/>
          <a:lstStyle/>
          <a:p>
            <a:r>
              <a:rPr lang="en-US" sz="2800"/>
              <a:t>The chloroplast is a member of a family of organelles called plastids</a:t>
            </a:r>
          </a:p>
          <a:p>
            <a:r>
              <a:rPr lang="en-US" sz="2800"/>
              <a:t>Chloroplasts contain the green pigment chlorophyll, as well as enzymes and other molecules that function in photosynthesis</a:t>
            </a:r>
          </a:p>
          <a:p>
            <a:r>
              <a:rPr lang="en-US" sz="2800"/>
              <a:t>Chloroplasts are found in leaves and other green organs of plants and in algae</a:t>
            </a:r>
          </a:p>
          <a:p>
            <a:r>
              <a:rPr lang="en-US" sz="2800"/>
              <a:t>Chloroplast structure includes:</a:t>
            </a:r>
          </a:p>
          <a:p>
            <a:pPr lvl="1">
              <a:lnSpc>
                <a:spcPct val="70000"/>
              </a:lnSpc>
            </a:pPr>
            <a:r>
              <a:rPr lang="en-US"/>
              <a:t>Thylakoids, membranous sacs</a:t>
            </a:r>
          </a:p>
          <a:p>
            <a:pPr lvl="1">
              <a:lnSpc>
                <a:spcPct val="70000"/>
              </a:lnSpc>
            </a:pPr>
            <a:r>
              <a:rPr lang="en-US"/>
              <a:t>Stroma, the internal fluid</a:t>
            </a:r>
            <a:endParaRPr lang="en-US">
              <a:latin typeface="Times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914400"/>
            <a:ext cx="8535987" cy="5029200"/>
          </a:xfrm>
          <a:prstGeom prst="rect">
            <a:avLst/>
          </a:prstGeom>
          <a:noFill/>
        </p:spPr>
      </p:pic>
      <p:sp>
        <p:nvSpPr>
          <p:cNvPr id="432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6-18</a:t>
            </a: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3068638" y="2135188"/>
            <a:ext cx="16954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Chloroplast</a:t>
            </a:r>
            <a:endParaRPr kumimoji="0" lang="en-US" sz="1300"/>
          </a:p>
        </p:txBody>
      </p:sp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474663" y="3986213"/>
            <a:ext cx="11969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Chloroplast</a:t>
            </a:r>
          </a:p>
          <a:p>
            <a:pPr algn="l"/>
            <a:r>
              <a:rPr kumimoji="0" lang="en-US" sz="1300" b="1"/>
              <a:t>DNA</a:t>
            </a:r>
            <a:endParaRPr kumimoji="0" lang="en-US" sz="1300"/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1963738" y="3621088"/>
            <a:ext cx="9715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Ribosomes</a:t>
            </a:r>
            <a:endParaRPr kumimoji="0" lang="en-US" sz="1300"/>
          </a:p>
        </p:txBody>
      </p:sp>
      <p:sp>
        <p:nvSpPr>
          <p:cNvPr id="432135" name="Text Box 7"/>
          <p:cNvSpPr txBox="1">
            <a:spLocks noChangeArrowheads="1"/>
          </p:cNvSpPr>
          <p:nvPr/>
        </p:nvSpPr>
        <p:spPr bwMode="auto">
          <a:xfrm>
            <a:off x="4275138" y="3825875"/>
            <a:ext cx="9715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Stroma</a:t>
            </a:r>
            <a:endParaRPr kumimoji="0" lang="en-US" sz="1300"/>
          </a:p>
        </p:txBody>
      </p:sp>
      <p:sp>
        <p:nvSpPr>
          <p:cNvPr id="432136" name="Text Box 8"/>
          <p:cNvSpPr txBox="1">
            <a:spLocks noChangeArrowheads="1"/>
          </p:cNvSpPr>
          <p:nvPr/>
        </p:nvSpPr>
        <p:spPr bwMode="auto">
          <a:xfrm>
            <a:off x="4283075" y="4179888"/>
            <a:ext cx="13081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Inner and outer</a:t>
            </a:r>
          </a:p>
          <a:p>
            <a:pPr algn="l"/>
            <a:r>
              <a:rPr kumimoji="0" lang="en-US" sz="1300" b="1"/>
              <a:t>membranes</a:t>
            </a:r>
            <a:endParaRPr kumimoji="0" lang="en-US" sz="1300"/>
          </a:p>
        </p:txBody>
      </p:sp>
      <p:sp>
        <p:nvSpPr>
          <p:cNvPr id="432137" name="Text Box 9"/>
          <p:cNvSpPr txBox="1">
            <a:spLocks noChangeArrowheads="1"/>
          </p:cNvSpPr>
          <p:nvPr/>
        </p:nvSpPr>
        <p:spPr bwMode="auto">
          <a:xfrm>
            <a:off x="4281488" y="4894263"/>
            <a:ext cx="9715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Granum</a:t>
            </a:r>
            <a:endParaRPr kumimoji="0" lang="en-US" sz="1300"/>
          </a:p>
        </p:txBody>
      </p:sp>
      <p:sp>
        <p:nvSpPr>
          <p:cNvPr id="432138" name="Text Box 10"/>
          <p:cNvSpPr txBox="1">
            <a:spLocks noChangeArrowheads="1"/>
          </p:cNvSpPr>
          <p:nvPr/>
        </p:nvSpPr>
        <p:spPr bwMode="auto">
          <a:xfrm>
            <a:off x="1463675" y="5541963"/>
            <a:ext cx="97155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Thylakoid</a:t>
            </a:r>
            <a:endParaRPr kumimoji="0" lang="en-US" sz="1300"/>
          </a:p>
        </p:txBody>
      </p:sp>
      <p:sp>
        <p:nvSpPr>
          <p:cNvPr id="432139" name="Rectangle 11"/>
          <p:cNvSpPr>
            <a:spLocks noChangeArrowheads="1"/>
          </p:cNvSpPr>
          <p:nvPr/>
        </p:nvSpPr>
        <p:spPr bwMode="auto">
          <a:xfrm>
            <a:off x="5013325" y="4797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endParaRPr kumimoji="0" lang="en-US">
              <a:latin typeface="Times" charset="0"/>
            </a:endParaRPr>
          </a:p>
        </p:txBody>
      </p:sp>
      <p:sp>
        <p:nvSpPr>
          <p:cNvPr id="432140" name="Text Box 12"/>
          <p:cNvSpPr txBox="1">
            <a:spLocks noChangeArrowheads="1"/>
          </p:cNvSpPr>
          <p:nvPr/>
        </p:nvSpPr>
        <p:spPr bwMode="auto">
          <a:xfrm>
            <a:off x="7000875" y="5394325"/>
            <a:ext cx="53181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1 µm</a:t>
            </a:r>
            <a:endParaRPr kumimoji="0" lang="en-US" sz="1200"/>
          </a:p>
        </p:txBody>
      </p:sp>
      <p:sp>
        <p:nvSpPr>
          <p:cNvPr id="432141" name="Line 13"/>
          <p:cNvSpPr>
            <a:spLocks noChangeShapeType="1"/>
          </p:cNvSpPr>
          <p:nvPr/>
        </p:nvSpPr>
        <p:spPr bwMode="auto">
          <a:xfrm flipV="1">
            <a:off x="2806700" y="2228850"/>
            <a:ext cx="22225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2" name="Line 14"/>
          <p:cNvSpPr>
            <a:spLocks noChangeShapeType="1"/>
          </p:cNvSpPr>
          <p:nvPr/>
        </p:nvSpPr>
        <p:spPr bwMode="auto">
          <a:xfrm>
            <a:off x="806450" y="4387850"/>
            <a:ext cx="349250" cy="771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3" name="Line 15"/>
          <p:cNvSpPr>
            <a:spLocks noChangeShapeType="1"/>
          </p:cNvSpPr>
          <p:nvPr/>
        </p:nvSpPr>
        <p:spPr bwMode="auto">
          <a:xfrm flipV="1">
            <a:off x="1822450" y="5251450"/>
            <a:ext cx="114300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4" name="Line 16"/>
          <p:cNvSpPr>
            <a:spLocks noChangeShapeType="1"/>
          </p:cNvSpPr>
          <p:nvPr/>
        </p:nvSpPr>
        <p:spPr bwMode="auto">
          <a:xfrm flipV="1">
            <a:off x="2124075" y="3829050"/>
            <a:ext cx="298450" cy="327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5" name="Line 17"/>
          <p:cNvSpPr>
            <a:spLocks noChangeShapeType="1"/>
          </p:cNvSpPr>
          <p:nvPr/>
        </p:nvSpPr>
        <p:spPr bwMode="auto">
          <a:xfrm>
            <a:off x="2422525" y="3825875"/>
            <a:ext cx="295275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6" name="Line 18"/>
          <p:cNvSpPr>
            <a:spLocks noChangeShapeType="1"/>
          </p:cNvSpPr>
          <p:nvPr/>
        </p:nvSpPr>
        <p:spPr bwMode="auto">
          <a:xfrm flipV="1">
            <a:off x="3298825" y="3940175"/>
            <a:ext cx="946150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7" name="Line 19"/>
          <p:cNvSpPr>
            <a:spLocks noChangeShapeType="1"/>
          </p:cNvSpPr>
          <p:nvPr/>
        </p:nvSpPr>
        <p:spPr bwMode="auto">
          <a:xfrm>
            <a:off x="3635375" y="4295775"/>
            <a:ext cx="612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8" name="Line 20"/>
          <p:cNvSpPr>
            <a:spLocks noChangeShapeType="1"/>
          </p:cNvSpPr>
          <p:nvPr/>
        </p:nvSpPr>
        <p:spPr bwMode="auto">
          <a:xfrm flipH="1">
            <a:off x="3851275" y="4298950"/>
            <a:ext cx="400050" cy="88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49" name="AutoShape 21"/>
          <p:cNvSpPr>
            <a:spLocks/>
          </p:cNvSpPr>
          <p:nvPr/>
        </p:nvSpPr>
        <p:spPr bwMode="auto">
          <a:xfrm>
            <a:off x="3692525" y="4708525"/>
            <a:ext cx="152400" cy="574675"/>
          </a:xfrm>
          <a:prstGeom prst="rightBrace">
            <a:avLst>
              <a:gd name="adj1" fmla="val 3142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0" name="Line 22"/>
          <p:cNvSpPr>
            <a:spLocks noChangeShapeType="1"/>
          </p:cNvSpPr>
          <p:nvPr/>
        </p:nvSpPr>
        <p:spPr bwMode="auto">
          <a:xfrm>
            <a:off x="3844925" y="4997450"/>
            <a:ext cx="400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1" name="Line 23"/>
          <p:cNvSpPr>
            <a:spLocks noChangeShapeType="1"/>
          </p:cNvSpPr>
          <p:nvPr/>
        </p:nvSpPr>
        <p:spPr bwMode="auto">
          <a:xfrm>
            <a:off x="4959350" y="5016500"/>
            <a:ext cx="749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2" name="Line 24"/>
          <p:cNvSpPr>
            <a:spLocks noChangeShapeType="1"/>
          </p:cNvSpPr>
          <p:nvPr/>
        </p:nvSpPr>
        <p:spPr bwMode="auto">
          <a:xfrm>
            <a:off x="5549900" y="4324350"/>
            <a:ext cx="365125" cy="165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3" name="Line 25"/>
          <p:cNvSpPr>
            <a:spLocks noChangeShapeType="1"/>
          </p:cNvSpPr>
          <p:nvPr/>
        </p:nvSpPr>
        <p:spPr bwMode="auto">
          <a:xfrm>
            <a:off x="4899025" y="3940175"/>
            <a:ext cx="1336675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4" name="Line 26"/>
          <p:cNvSpPr>
            <a:spLocks noChangeShapeType="1"/>
          </p:cNvSpPr>
          <p:nvPr/>
        </p:nvSpPr>
        <p:spPr bwMode="auto">
          <a:xfrm>
            <a:off x="6877050" y="5375275"/>
            <a:ext cx="615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5" name="Line 27"/>
          <p:cNvSpPr>
            <a:spLocks noChangeShapeType="1"/>
          </p:cNvSpPr>
          <p:nvPr/>
        </p:nvSpPr>
        <p:spPr bwMode="auto">
          <a:xfrm>
            <a:off x="6880225" y="5321300"/>
            <a:ext cx="0" cy="98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156" name="Line 28"/>
          <p:cNvSpPr>
            <a:spLocks noChangeShapeType="1"/>
          </p:cNvSpPr>
          <p:nvPr/>
        </p:nvSpPr>
        <p:spPr bwMode="auto">
          <a:xfrm>
            <a:off x="7489825" y="5321300"/>
            <a:ext cx="0" cy="98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Peroxisomes: Oxidation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534400" cy="2163763"/>
          </a:xfrm>
        </p:spPr>
        <p:txBody>
          <a:bodyPr/>
          <a:lstStyle/>
          <a:p>
            <a:r>
              <a:rPr lang="en-US" sz="2800"/>
              <a:t>Peroxisomes are specialized metabolic compartments bounded by a single membrane</a:t>
            </a:r>
          </a:p>
          <a:p>
            <a:r>
              <a:rPr lang="en-US" sz="2800"/>
              <a:t>Peroxisomes produce hydrogen peroxide and convert it to water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7900" y="227013"/>
            <a:ext cx="7188200" cy="6402387"/>
          </a:xfrm>
          <a:prstGeom prst="rect">
            <a:avLst/>
          </a:prstGeom>
          <a:noFill/>
        </p:spPr>
      </p:pic>
      <p:sp>
        <p:nvSpPr>
          <p:cNvPr id="433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6-19</a:t>
            </a:r>
          </a:p>
        </p:txBody>
      </p:sp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4741863" y="850900"/>
            <a:ext cx="1695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500" b="1"/>
              <a:t>Chloroplast</a:t>
            </a:r>
            <a:endParaRPr kumimoji="0" lang="en-US" sz="1500"/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4891088" y="1263650"/>
            <a:ext cx="1695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500" b="1"/>
              <a:t>Peroxisome</a:t>
            </a:r>
            <a:endParaRPr kumimoji="0" lang="en-US" sz="1500"/>
          </a:p>
        </p:txBody>
      </p:sp>
      <p:sp>
        <p:nvSpPr>
          <p:cNvPr id="433158" name="Text Box 6"/>
          <p:cNvSpPr txBox="1">
            <a:spLocks noChangeArrowheads="1"/>
          </p:cNvSpPr>
          <p:nvPr/>
        </p:nvSpPr>
        <p:spPr bwMode="auto">
          <a:xfrm>
            <a:off x="6335713" y="1679575"/>
            <a:ext cx="1695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500" b="1"/>
              <a:t>Mitochondrion</a:t>
            </a:r>
            <a:endParaRPr kumimoji="0" lang="en-US" sz="1500"/>
          </a:p>
        </p:txBody>
      </p:sp>
      <p:sp>
        <p:nvSpPr>
          <p:cNvPr id="433159" name="Text Box 7"/>
          <p:cNvSpPr txBox="1">
            <a:spLocks noChangeArrowheads="1"/>
          </p:cNvSpPr>
          <p:nvPr/>
        </p:nvSpPr>
        <p:spPr bwMode="auto">
          <a:xfrm>
            <a:off x="7307263" y="6194425"/>
            <a:ext cx="4826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500" b="1"/>
              <a:t>1 µm</a:t>
            </a:r>
            <a:endParaRPr kumimoji="0" lang="en-US" sz="1500"/>
          </a:p>
        </p:txBody>
      </p:sp>
      <p:sp>
        <p:nvSpPr>
          <p:cNvPr id="433160" name="Line 8"/>
          <p:cNvSpPr>
            <a:spLocks noChangeShapeType="1"/>
          </p:cNvSpPr>
          <p:nvPr/>
        </p:nvSpPr>
        <p:spPr bwMode="auto">
          <a:xfrm>
            <a:off x="7004050" y="6169025"/>
            <a:ext cx="1073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1" name="Line 9"/>
          <p:cNvSpPr>
            <a:spLocks noChangeShapeType="1"/>
          </p:cNvSpPr>
          <p:nvPr/>
        </p:nvSpPr>
        <p:spPr bwMode="auto">
          <a:xfrm>
            <a:off x="7004050" y="6080125"/>
            <a:ext cx="0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2" name="Line 10"/>
          <p:cNvSpPr>
            <a:spLocks noChangeShapeType="1"/>
          </p:cNvSpPr>
          <p:nvPr/>
        </p:nvSpPr>
        <p:spPr bwMode="auto">
          <a:xfrm>
            <a:off x="8074025" y="6080125"/>
            <a:ext cx="0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3" name="Line 11"/>
          <p:cNvSpPr>
            <a:spLocks noChangeShapeType="1"/>
          </p:cNvSpPr>
          <p:nvPr/>
        </p:nvSpPr>
        <p:spPr bwMode="auto">
          <a:xfrm>
            <a:off x="7000875" y="1908175"/>
            <a:ext cx="0" cy="145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4" name="Line 12"/>
          <p:cNvSpPr>
            <a:spLocks noChangeShapeType="1"/>
          </p:cNvSpPr>
          <p:nvPr/>
        </p:nvSpPr>
        <p:spPr bwMode="auto">
          <a:xfrm flipH="1">
            <a:off x="5086350" y="1498600"/>
            <a:ext cx="34607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5" name="Line 13"/>
          <p:cNvSpPr>
            <a:spLocks noChangeShapeType="1"/>
          </p:cNvSpPr>
          <p:nvPr/>
        </p:nvSpPr>
        <p:spPr bwMode="auto">
          <a:xfrm flipH="1">
            <a:off x="3883025" y="965200"/>
            <a:ext cx="809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860425"/>
          </a:xfrm>
        </p:spPr>
        <p:txBody>
          <a:bodyPr>
            <a:normAutofit fontScale="90000"/>
          </a:bodyPr>
          <a:lstStyle/>
          <a:p>
            <a:pPr marL="0" indent="6350"/>
            <a:r>
              <a:rPr lang="en-US" sz="2800"/>
              <a:t>Concept 6.6: The cytoskeleton is a network of fibers that organizes structures and activities in the cell</a:t>
            </a:r>
            <a:endParaRPr lang="en-US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5153025"/>
          </a:xfrm>
        </p:spPr>
        <p:txBody>
          <a:bodyPr/>
          <a:lstStyle/>
          <a:p>
            <a:r>
              <a:rPr lang="en-US" sz="2800"/>
              <a:t>The cytoskeleton is a network of fibers extending throughout the cytoplasm</a:t>
            </a:r>
          </a:p>
          <a:p>
            <a:r>
              <a:rPr lang="en-US" sz="2800"/>
              <a:t>It organizes the cell’s structures and activities, anchoring many organelles</a:t>
            </a:r>
          </a:p>
          <a:p>
            <a:r>
              <a:rPr lang="en-US" sz="2800"/>
              <a:t>It is composed of three types of molecular structures:</a:t>
            </a:r>
          </a:p>
          <a:p>
            <a:pPr lvl="1">
              <a:lnSpc>
                <a:spcPct val="80000"/>
              </a:lnSpc>
            </a:pPr>
            <a:r>
              <a:rPr lang="en-US"/>
              <a:t>Microtubules</a:t>
            </a:r>
          </a:p>
          <a:p>
            <a:pPr lvl="1">
              <a:lnSpc>
                <a:spcPct val="80000"/>
              </a:lnSpc>
            </a:pPr>
            <a:r>
              <a:rPr lang="en-US"/>
              <a:t>Microfilaments</a:t>
            </a:r>
          </a:p>
          <a:p>
            <a:pPr lvl="1">
              <a:lnSpc>
                <a:spcPct val="80000"/>
              </a:lnSpc>
            </a:pPr>
            <a:r>
              <a:rPr lang="en-US"/>
              <a:t>Intermediate filaments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34975"/>
          </a:xfrm>
        </p:spPr>
        <p:txBody>
          <a:bodyPr>
            <a:normAutofit fontScale="90000"/>
          </a:bodyPr>
          <a:lstStyle/>
          <a:p>
            <a:r>
              <a:rPr lang="en-US" sz="2500"/>
              <a:t>Roles of the Cytoskeleton: Support, Motility, and Regulation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3530600"/>
          </a:xfrm>
        </p:spPr>
        <p:txBody>
          <a:bodyPr/>
          <a:lstStyle/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The cytoskeleton helps to support the cell and maintain its shape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It interacts with motor proteins to produce motility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Inside the cell, vesicles can travel along “monorails” provided by the cytoskeleton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Recent evidence suggests that the cytoskeleton may help regulate biochemical activities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687388"/>
            <a:ext cx="8535987" cy="5481637"/>
          </a:xfrm>
          <a:prstGeom prst="rect">
            <a:avLst/>
          </a:prstGeom>
          <a:noFill/>
        </p:spPr>
      </p:pic>
      <p:sp>
        <p:nvSpPr>
          <p:cNvPr id="435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6-21a</a:t>
            </a:r>
          </a:p>
        </p:txBody>
      </p:sp>
      <p:sp>
        <p:nvSpPr>
          <p:cNvPr id="435204" name="Text Box 4"/>
          <p:cNvSpPr txBox="1">
            <a:spLocks noChangeArrowheads="1"/>
          </p:cNvSpPr>
          <p:nvPr/>
        </p:nvSpPr>
        <p:spPr bwMode="auto">
          <a:xfrm>
            <a:off x="4030663" y="1358900"/>
            <a:ext cx="19700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Vesicle</a:t>
            </a:r>
            <a:endParaRPr kumimoji="0" lang="en-US" sz="2600"/>
          </a:p>
        </p:txBody>
      </p:sp>
      <p:sp>
        <p:nvSpPr>
          <p:cNvPr id="435205" name="Text Box 5"/>
          <p:cNvSpPr txBox="1">
            <a:spLocks noChangeArrowheads="1"/>
          </p:cNvSpPr>
          <p:nvPr/>
        </p:nvSpPr>
        <p:spPr bwMode="auto">
          <a:xfrm>
            <a:off x="5899150" y="2154238"/>
            <a:ext cx="2227263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Receptor for</a:t>
            </a:r>
          </a:p>
          <a:p>
            <a:pPr algn="l"/>
            <a:r>
              <a:rPr kumimoji="0" lang="en-US" sz="2600" b="1"/>
              <a:t>motor protein</a:t>
            </a:r>
            <a:endParaRPr kumimoji="0" lang="en-US" sz="2600"/>
          </a:p>
        </p:txBody>
      </p:sp>
      <p:sp>
        <p:nvSpPr>
          <p:cNvPr id="435206" name="Text Box 6"/>
          <p:cNvSpPr txBox="1">
            <a:spLocks noChangeArrowheads="1"/>
          </p:cNvSpPr>
          <p:nvPr/>
        </p:nvSpPr>
        <p:spPr bwMode="auto">
          <a:xfrm>
            <a:off x="5383213" y="4559300"/>
            <a:ext cx="26606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Microtubule</a:t>
            </a:r>
          </a:p>
          <a:p>
            <a:pPr algn="l"/>
            <a:r>
              <a:rPr kumimoji="0" lang="en-US" sz="2600" b="1"/>
              <a:t>of cytoskeleton</a:t>
            </a:r>
            <a:endParaRPr kumimoji="0" lang="en-US" sz="2600"/>
          </a:p>
        </p:txBody>
      </p:sp>
      <p:sp>
        <p:nvSpPr>
          <p:cNvPr id="435207" name="Text Box 7"/>
          <p:cNvSpPr txBox="1">
            <a:spLocks noChangeArrowheads="1"/>
          </p:cNvSpPr>
          <p:nvPr/>
        </p:nvSpPr>
        <p:spPr bwMode="auto">
          <a:xfrm>
            <a:off x="2386013" y="4551363"/>
            <a:ext cx="241935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Motor protein</a:t>
            </a:r>
          </a:p>
          <a:p>
            <a:pPr algn="l"/>
            <a:r>
              <a:rPr kumimoji="0" lang="en-US" sz="2600" b="1"/>
              <a:t>(ATP powered)</a:t>
            </a:r>
            <a:endParaRPr kumimoji="0" lang="en-US" sz="2600"/>
          </a:p>
        </p:txBody>
      </p:sp>
      <p:sp>
        <p:nvSpPr>
          <p:cNvPr id="435208" name="Text Box 8"/>
          <p:cNvSpPr txBox="1">
            <a:spLocks noChangeArrowheads="1"/>
          </p:cNvSpPr>
          <p:nvPr/>
        </p:nvSpPr>
        <p:spPr bwMode="auto">
          <a:xfrm>
            <a:off x="1063625" y="1720850"/>
            <a:ext cx="19700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ATP</a:t>
            </a:r>
            <a:endParaRPr kumimoji="0" lang="en-US" sz="2600"/>
          </a:p>
        </p:txBody>
      </p:sp>
      <p:sp>
        <p:nvSpPr>
          <p:cNvPr id="435209" name="Line 9"/>
          <p:cNvSpPr>
            <a:spLocks noChangeShapeType="1"/>
          </p:cNvSpPr>
          <p:nvPr/>
        </p:nvSpPr>
        <p:spPr bwMode="auto">
          <a:xfrm flipH="1">
            <a:off x="3568700" y="3451225"/>
            <a:ext cx="561975" cy="1127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210" name="Line 10"/>
          <p:cNvSpPr>
            <a:spLocks noChangeShapeType="1"/>
          </p:cNvSpPr>
          <p:nvPr/>
        </p:nvSpPr>
        <p:spPr bwMode="auto">
          <a:xfrm>
            <a:off x="6261100" y="3943350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211" name="Line 11"/>
          <p:cNvSpPr>
            <a:spLocks noChangeShapeType="1"/>
          </p:cNvSpPr>
          <p:nvPr/>
        </p:nvSpPr>
        <p:spPr bwMode="auto">
          <a:xfrm>
            <a:off x="4638675" y="2339975"/>
            <a:ext cx="1184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668" name="Picture 1028" descr="06_01aCytoskeletonStruc_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1085850"/>
            <a:ext cx="8305800" cy="5008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534400" cy="2959100"/>
          </a:xfrm>
        </p:spPr>
        <p:txBody>
          <a:bodyPr/>
          <a:lstStyle/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LMs can magnify effectively to about 1,000 times the size of the actual specimen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Various techniques enhance contrast and enable cell components to be stained or labeled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Most subcellular structures, or organelles, are too small to be resolved by a LM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693" name="Picture 5" descr="06_01bCytoskeletonStruc_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458200" cy="5387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7" name="Picture 5" descr="06_01cCytoskeletonStruc_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8" y="1109663"/>
            <a:ext cx="8763000" cy="534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Microtubules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3851275"/>
          </a:xfrm>
        </p:spPr>
        <p:txBody>
          <a:bodyPr/>
          <a:lstStyle/>
          <a:p>
            <a:r>
              <a:rPr lang="en-US" sz="2800"/>
              <a:t>Microtubules are hollow rods about 25 nm in diameter and about 200 nm to 25 microns long</a:t>
            </a:r>
          </a:p>
          <a:p>
            <a:r>
              <a:rPr lang="en-US" sz="2800"/>
              <a:t>Functions of microtubules:</a:t>
            </a:r>
          </a:p>
          <a:p>
            <a:pPr lvl="1"/>
            <a:r>
              <a:rPr lang="en-US"/>
              <a:t>Shaping the cell</a:t>
            </a:r>
          </a:p>
          <a:p>
            <a:pPr lvl="1"/>
            <a:r>
              <a:rPr lang="en-US"/>
              <a:t>Guiding movement of organelles</a:t>
            </a:r>
          </a:p>
          <a:p>
            <a:pPr lvl="1"/>
            <a:r>
              <a:rPr lang="en-US"/>
              <a:t>Separating chromosomes during cell division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1825" y="227013"/>
            <a:ext cx="5340350" cy="6402387"/>
          </a:xfrm>
          <a:prstGeom prst="rect">
            <a:avLst/>
          </a:prstGeom>
          <a:noFill/>
        </p:spPr>
      </p:pic>
      <p:sp>
        <p:nvSpPr>
          <p:cNvPr id="437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6-22</a:t>
            </a:r>
          </a:p>
        </p:txBody>
      </p:sp>
      <p:sp>
        <p:nvSpPr>
          <p:cNvPr id="437252" name="Text Box 4"/>
          <p:cNvSpPr txBox="1">
            <a:spLocks noChangeArrowheads="1"/>
          </p:cNvSpPr>
          <p:nvPr/>
        </p:nvSpPr>
        <p:spPr bwMode="auto">
          <a:xfrm>
            <a:off x="6334125" y="2979738"/>
            <a:ext cx="105410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100" b="1"/>
              <a:t>0.25 µm</a:t>
            </a:r>
            <a:endParaRPr kumimoji="0" lang="en-US" sz="1100"/>
          </a:p>
        </p:txBody>
      </p:sp>
      <p:sp>
        <p:nvSpPr>
          <p:cNvPr id="437253" name="Text Box 5"/>
          <p:cNvSpPr txBox="1">
            <a:spLocks noChangeArrowheads="1"/>
          </p:cNvSpPr>
          <p:nvPr/>
        </p:nvSpPr>
        <p:spPr bwMode="auto">
          <a:xfrm>
            <a:off x="5495925" y="1993900"/>
            <a:ext cx="1509713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Microtubule</a:t>
            </a:r>
            <a:endParaRPr kumimoji="0" lang="en-US" sz="1200"/>
          </a:p>
        </p:txBody>
      </p:sp>
      <p:sp>
        <p:nvSpPr>
          <p:cNvPr id="437254" name="Text Box 6"/>
          <p:cNvSpPr txBox="1">
            <a:spLocks noChangeArrowheads="1"/>
          </p:cNvSpPr>
          <p:nvPr/>
        </p:nvSpPr>
        <p:spPr bwMode="auto">
          <a:xfrm>
            <a:off x="3422650" y="8016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Centrosome</a:t>
            </a:r>
            <a:endParaRPr kumimoji="0" lang="en-US" sz="1200"/>
          </a:p>
        </p:txBody>
      </p:sp>
      <p:sp>
        <p:nvSpPr>
          <p:cNvPr id="437255" name="Text Box 7"/>
          <p:cNvSpPr txBox="1">
            <a:spLocks noChangeArrowheads="1"/>
          </p:cNvSpPr>
          <p:nvPr/>
        </p:nvSpPr>
        <p:spPr bwMode="auto">
          <a:xfrm>
            <a:off x="3511550" y="2655888"/>
            <a:ext cx="889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Centrioles</a:t>
            </a:r>
            <a:endParaRPr kumimoji="0" lang="en-US" sz="1200"/>
          </a:p>
        </p:txBody>
      </p:sp>
      <p:sp>
        <p:nvSpPr>
          <p:cNvPr id="437256" name="Text Box 8"/>
          <p:cNvSpPr txBox="1">
            <a:spLocks noChangeArrowheads="1"/>
          </p:cNvSpPr>
          <p:nvPr/>
        </p:nvSpPr>
        <p:spPr bwMode="auto">
          <a:xfrm>
            <a:off x="2319338" y="6119813"/>
            <a:ext cx="15097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Longitudinal section</a:t>
            </a:r>
          </a:p>
          <a:p>
            <a:pPr algn="l">
              <a:lnSpc>
                <a:spcPct val="90000"/>
              </a:lnSpc>
            </a:pPr>
            <a:r>
              <a:rPr kumimoji="0" lang="en-US" sz="1200" b="1"/>
              <a:t>of one centriole</a:t>
            </a:r>
            <a:endParaRPr kumimoji="0" lang="en-US" sz="1200"/>
          </a:p>
        </p:txBody>
      </p:sp>
      <p:sp>
        <p:nvSpPr>
          <p:cNvPr id="437257" name="Text Box 9"/>
          <p:cNvSpPr txBox="1">
            <a:spLocks noChangeArrowheads="1"/>
          </p:cNvSpPr>
          <p:nvPr/>
        </p:nvSpPr>
        <p:spPr bwMode="auto">
          <a:xfrm>
            <a:off x="3954463" y="6113463"/>
            <a:ext cx="15097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Microtubules</a:t>
            </a:r>
            <a:endParaRPr kumimoji="0" lang="en-US" sz="1200"/>
          </a:p>
        </p:txBody>
      </p:sp>
      <p:sp>
        <p:nvSpPr>
          <p:cNvPr id="437258" name="Text Box 10"/>
          <p:cNvSpPr txBox="1">
            <a:spLocks noChangeArrowheads="1"/>
          </p:cNvSpPr>
          <p:nvPr/>
        </p:nvSpPr>
        <p:spPr bwMode="auto">
          <a:xfrm>
            <a:off x="5162550" y="6126163"/>
            <a:ext cx="1509713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Cross section</a:t>
            </a:r>
          </a:p>
          <a:p>
            <a:pPr algn="l">
              <a:lnSpc>
                <a:spcPct val="90000"/>
              </a:lnSpc>
            </a:pPr>
            <a:r>
              <a:rPr kumimoji="0" lang="en-US" sz="1200" b="1"/>
              <a:t>of the other centriole</a:t>
            </a:r>
            <a:endParaRPr kumimoji="0" lang="en-US" sz="1200"/>
          </a:p>
        </p:txBody>
      </p:sp>
      <p:sp>
        <p:nvSpPr>
          <p:cNvPr id="437259" name="AutoShape 11"/>
          <p:cNvSpPr>
            <a:spLocks/>
          </p:cNvSpPr>
          <p:nvPr/>
        </p:nvSpPr>
        <p:spPr bwMode="auto">
          <a:xfrm rot="16200000">
            <a:off x="3740944" y="-280194"/>
            <a:ext cx="185738" cy="2695575"/>
          </a:xfrm>
          <a:prstGeom prst="rightBrace">
            <a:avLst>
              <a:gd name="adj1" fmla="val 12094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0" name="Line 12"/>
          <p:cNvSpPr>
            <a:spLocks noChangeShapeType="1"/>
          </p:cNvSpPr>
          <p:nvPr/>
        </p:nvSpPr>
        <p:spPr bwMode="auto">
          <a:xfrm>
            <a:off x="5099050" y="1987550"/>
            <a:ext cx="36830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1" name="Line 13"/>
          <p:cNvSpPr>
            <a:spLocks noChangeShapeType="1"/>
          </p:cNvSpPr>
          <p:nvPr/>
        </p:nvSpPr>
        <p:spPr bwMode="auto">
          <a:xfrm>
            <a:off x="6045200" y="3209925"/>
            <a:ext cx="1108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2" name="Line 14"/>
          <p:cNvSpPr>
            <a:spLocks noChangeShapeType="1"/>
          </p:cNvSpPr>
          <p:nvPr/>
        </p:nvSpPr>
        <p:spPr bwMode="auto">
          <a:xfrm>
            <a:off x="6045200" y="3149600"/>
            <a:ext cx="0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3" name="Line 15"/>
          <p:cNvSpPr>
            <a:spLocks noChangeShapeType="1"/>
          </p:cNvSpPr>
          <p:nvPr/>
        </p:nvSpPr>
        <p:spPr bwMode="auto">
          <a:xfrm>
            <a:off x="7150100" y="3149600"/>
            <a:ext cx="0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4" name="Line 16"/>
          <p:cNvSpPr>
            <a:spLocks noChangeShapeType="1"/>
          </p:cNvSpPr>
          <p:nvPr/>
        </p:nvSpPr>
        <p:spPr bwMode="auto">
          <a:xfrm flipH="1">
            <a:off x="2879725" y="4378325"/>
            <a:ext cx="222250" cy="173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5" name="Line 17"/>
          <p:cNvSpPr>
            <a:spLocks noChangeShapeType="1"/>
          </p:cNvSpPr>
          <p:nvPr/>
        </p:nvSpPr>
        <p:spPr bwMode="auto">
          <a:xfrm>
            <a:off x="3362325" y="5349875"/>
            <a:ext cx="920750" cy="768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6" name="Line 18"/>
          <p:cNvSpPr>
            <a:spLocks noChangeShapeType="1"/>
          </p:cNvSpPr>
          <p:nvPr/>
        </p:nvSpPr>
        <p:spPr bwMode="auto">
          <a:xfrm flipH="1" flipV="1">
            <a:off x="3165475" y="5553075"/>
            <a:ext cx="1120775" cy="565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267" name="Line 19"/>
          <p:cNvSpPr>
            <a:spLocks noChangeShapeType="1"/>
          </p:cNvSpPr>
          <p:nvPr/>
        </p:nvSpPr>
        <p:spPr bwMode="auto">
          <a:xfrm>
            <a:off x="5232400" y="4451350"/>
            <a:ext cx="209550" cy="1673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534400" cy="4756150"/>
          </a:xfrm>
        </p:spPr>
        <p:txBody>
          <a:bodyPr/>
          <a:lstStyle/>
          <a:p>
            <a:r>
              <a:rPr lang="en-US" sz="2800"/>
              <a:t>Cilia and flagella share a common ultrastructure:</a:t>
            </a:r>
          </a:p>
          <a:p>
            <a:pPr lvl="1"/>
            <a:r>
              <a:rPr lang="en-US"/>
              <a:t>A core of microtubules sheathed by the plasma membrane</a:t>
            </a:r>
          </a:p>
          <a:p>
            <a:pPr lvl="1"/>
            <a:r>
              <a:rPr lang="en-US"/>
              <a:t>A basal body that anchors the cilium or flagellum</a:t>
            </a:r>
          </a:p>
          <a:p>
            <a:pPr lvl="1"/>
            <a:r>
              <a:rPr lang="en-US"/>
              <a:t>A motor protein called dynein, which drives the bending movements of a cilium or flagellum</a:t>
            </a:r>
            <a:endParaRPr lang="en-US">
              <a:latin typeface="Times" charset="0"/>
            </a:endParaRPr>
          </a:p>
          <a:p>
            <a:endParaRPr lang="en-US"/>
          </a:p>
        </p:txBody>
      </p:sp>
      <p:sp>
        <p:nvSpPr>
          <p:cNvPr id="37479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24200" y="6096000"/>
            <a:ext cx="3048000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Animation: Cilia and Flagella</a:t>
            </a:r>
            <a:endParaRPr kumimoji="0"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3024188"/>
          </a:xfrm>
        </p:spPr>
        <p:txBody>
          <a:bodyPr/>
          <a:lstStyle/>
          <a:p>
            <a:r>
              <a:rPr lang="en-US" sz="2800"/>
              <a:t>How dynein “walking” moves flagella and cilia:</a:t>
            </a:r>
          </a:p>
          <a:p>
            <a:pPr lvl="1">
              <a:lnSpc>
                <a:spcPct val="96000"/>
              </a:lnSpc>
              <a:spcBef>
                <a:spcPts val="300"/>
              </a:spcBef>
            </a:pPr>
            <a:r>
              <a:rPr lang="en-US"/>
              <a:t>Dynein arms alternately grab, move, and release the outer microtubules</a:t>
            </a:r>
          </a:p>
          <a:p>
            <a:pPr lvl="1">
              <a:lnSpc>
                <a:spcPct val="96000"/>
              </a:lnSpc>
              <a:spcBef>
                <a:spcPts val="300"/>
              </a:spcBef>
            </a:pPr>
            <a:r>
              <a:rPr lang="en-US"/>
              <a:t>Protein cross-links limit sliding</a:t>
            </a:r>
          </a:p>
          <a:p>
            <a:pPr lvl="1">
              <a:lnSpc>
                <a:spcPct val="96000"/>
              </a:lnSpc>
              <a:spcBef>
                <a:spcPts val="300"/>
              </a:spcBef>
            </a:pPr>
            <a:r>
              <a:rPr lang="en-US"/>
              <a:t>Forces exerted by dynein arms cause doublets to curve, bending the cilium or flagellum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538" y="227013"/>
            <a:ext cx="7908925" cy="6402387"/>
          </a:xfrm>
          <a:prstGeom prst="rect">
            <a:avLst/>
          </a:prstGeom>
          <a:noFill/>
        </p:spPr>
      </p:pic>
      <p:sp>
        <p:nvSpPr>
          <p:cNvPr id="4413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6-25a</a:t>
            </a:r>
            <a:endParaRPr lang="en-US" sz="1500"/>
          </a:p>
        </p:txBody>
      </p:sp>
      <p:sp>
        <p:nvSpPr>
          <p:cNvPr id="441348" name="Text Box 4"/>
          <p:cNvSpPr txBox="1">
            <a:spLocks noChangeArrowheads="1"/>
          </p:cNvSpPr>
          <p:nvPr/>
        </p:nvSpPr>
        <p:spPr bwMode="auto">
          <a:xfrm>
            <a:off x="1392238" y="6026150"/>
            <a:ext cx="384333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</a:pPr>
            <a:r>
              <a:rPr kumimoji="0" lang="en-US" sz="3000" b="1"/>
              <a:t>Dynein “walking”</a:t>
            </a:r>
            <a:endParaRPr kumimoji="0" lang="en-US" sz="3000"/>
          </a:p>
        </p:txBody>
      </p:sp>
      <p:sp>
        <p:nvSpPr>
          <p:cNvPr id="441349" name="Text Box 5"/>
          <p:cNvSpPr txBox="1">
            <a:spLocks noChangeArrowheads="1"/>
          </p:cNvSpPr>
          <p:nvPr/>
        </p:nvSpPr>
        <p:spPr bwMode="auto">
          <a:xfrm>
            <a:off x="1833563" y="190500"/>
            <a:ext cx="25717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3000" b="1"/>
              <a:t>Microtubule</a:t>
            </a:r>
          </a:p>
          <a:p>
            <a:pPr algn="l"/>
            <a:r>
              <a:rPr kumimoji="0" lang="en-US" sz="3000" b="1"/>
              <a:t>doublets</a:t>
            </a:r>
            <a:endParaRPr kumimoji="0" lang="en-US" sz="3000"/>
          </a:p>
        </p:txBody>
      </p:sp>
      <p:sp>
        <p:nvSpPr>
          <p:cNvPr id="441350" name="Text Box 6"/>
          <p:cNvSpPr txBox="1">
            <a:spLocks noChangeArrowheads="1"/>
          </p:cNvSpPr>
          <p:nvPr/>
        </p:nvSpPr>
        <p:spPr bwMode="auto">
          <a:xfrm>
            <a:off x="7659688" y="568325"/>
            <a:ext cx="10033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500" b="1"/>
              <a:t>ATP</a:t>
            </a:r>
            <a:endParaRPr kumimoji="0" lang="en-US" sz="2500"/>
          </a:p>
        </p:txBody>
      </p:sp>
      <p:sp>
        <p:nvSpPr>
          <p:cNvPr id="441351" name="Text Box 7"/>
          <p:cNvSpPr txBox="1">
            <a:spLocks noChangeArrowheads="1"/>
          </p:cNvSpPr>
          <p:nvPr/>
        </p:nvSpPr>
        <p:spPr bwMode="auto">
          <a:xfrm>
            <a:off x="3784600" y="5151438"/>
            <a:ext cx="226377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3000" b="1"/>
              <a:t>Dynein arm</a:t>
            </a:r>
            <a:endParaRPr kumimoji="0" lang="en-US" sz="3000"/>
          </a:p>
        </p:txBody>
      </p:sp>
      <p:sp>
        <p:nvSpPr>
          <p:cNvPr id="441352" name="AutoShape 8"/>
          <p:cNvSpPr>
            <a:spLocks/>
          </p:cNvSpPr>
          <p:nvPr/>
        </p:nvSpPr>
        <p:spPr bwMode="auto">
          <a:xfrm rot="16185117">
            <a:off x="3013075" y="1208088"/>
            <a:ext cx="220663" cy="655637"/>
          </a:xfrm>
          <a:prstGeom prst="rightBrace">
            <a:avLst>
              <a:gd name="adj1" fmla="val 2476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53" name="AutoShape 9"/>
          <p:cNvSpPr>
            <a:spLocks/>
          </p:cNvSpPr>
          <p:nvPr/>
        </p:nvSpPr>
        <p:spPr bwMode="auto">
          <a:xfrm rot="16185117">
            <a:off x="2154238" y="1200150"/>
            <a:ext cx="220662" cy="655638"/>
          </a:xfrm>
          <a:prstGeom prst="rightBrace">
            <a:avLst>
              <a:gd name="adj1" fmla="val 2476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54" name="Line 10"/>
          <p:cNvSpPr>
            <a:spLocks noChangeShapeType="1"/>
          </p:cNvSpPr>
          <p:nvPr/>
        </p:nvSpPr>
        <p:spPr bwMode="auto">
          <a:xfrm flipV="1">
            <a:off x="2265363" y="1176338"/>
            <a:ext cx="431800" cy="241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55" name="Line 11"/>
          <p:cNvSpPr>
            <a:spLocks noChangeShapeType="1"/>
          </p:cNvSpPr>
          <p:nvPr/>
        </p:nvSpPr>
        <p:spPr bwMode="auto">
          <a:xfrm flipH="1" flipV="1">
            <a:off x="2692400" y="1173163"/>
            <a:ext cx="436563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56" name="Line 12"/>
          <p:cNvSpPr>
            <a:spLocks noChangeShapeType="1"/>
          </p:cNvSpPr>
          <p:nvPr/>
        </p:nvSpPr>
        <p:spPr bwMode="auto">
          <a:xfrm>
            <a:off x="2709863" y="5384800"/>
            <a:ext cx="1003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584700"/>
          </a:xfrm>
        </p:spPr>
        <p:txBody>
          <a:bodyPr/>
          <a:lstStyle/>
          <a:p>
            <a:r>
              <a:rPr lang="en-US" sz="2800"/>
              <a:t>Microfilaments that function in cellular motility contain the protein myosin in addition to actin</a:t>
            </a:r>
          </a:p>
          <a:p>
            <a:r>
              <a:rPr lang="en-US" sz="2800"/>
              <a:t>In muscle cells, thousands of actin filaments are arranged parallel to one another</a:t>
            </a:r>
          </a:p>
          <a:p>
            <a:r>
              <a:rPr lang="en-US" sz="2800"/>
              <a:t>Thicker filaments composed of myosin interdigitate with the thinner actin fibers</a:t>
            </a:r>
            <a:endParaRPr lang="en-US"/>
          </a:p>
          <a:p>
            <a:pPr lvl="1">
              <a:lnSpc>
                <a:spcPct val="96000"/>
              </a:lnSpc>
              <a:spcBef>
                <a:spcPts val="300"/>
              </a:spcBef>
              <a:buFont typeface="Times New Roman" charset="0"/>
              <a:buNone/>
            </a:pPr>
            <a:endParaRPr lang="en-US">
              <a:latin typeface="Times" charset="0"/>
            </a:endParaRPr>
          </a:p>
          <a:p>
            <a:endParaRPr lang="en-US"/>
          </a:p>
        </p:txBody>
      </p:sp>
      <p:sp>
        <p:nvSpPr>
          <p:cNvPr id="38093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62288" y="6110288"/>
            <a:ext cx="2819400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Video: Cytoplasmic Streaming</a:t>
            </a:r>
            <a:endParaRPr kumimoji="0"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1273175"/>
            <a:ext cx="8535987" cy="4310063"/>
          </a:xfrm>
          <a:prstGeom prst="rect">
            <a:avLst/>
          </a:prstGeom>
          <a:noFill/>
        </p:spPr>
      </p:pic>
      <p:sp>
        <p:nvSpPr>
          <p:cNvPr id="444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6-27a</a:t>
            </a:r>
            <a:endParaRPr lang="en-US" sz="1500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2354263" y="2070100"/>
            <a:ext cx="209867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500" b="1"/>
              <a:t>Muscle cell</a:t>
            </a:r>
            <a:endParaRPr kumimoji="0" lang="en-US" sz="2500"/>
          </a:p>
        </p:txBody>
      </p:sp>
      <p:sp>
        <p:nvSpPr>
          <p:cNvPr id="444421" name="Text Box 5"/>
          <p:cNvSpPr txBox="1">
            <a:spLocks noChangeArrowheads="1"/>
          </p:cNvSpPr>
          <p:nvPr/>
        </p:nvSpPr>
        <p:spPr bwMode="auto">
          <a:xfrm>
            <a:off x="566738" y="2574925"/>
            <a:ext cx="22542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b="1"/>
              <a:t>Actin filament</a:t>
            </a:r>
            <a:endParaRPr kumimoji="0" lang="en-US"/>
          </a:p>
        </p:txBody>
      </p:sp>
      <p:sp>
        <p:nvSpPr>
          <p:cNvPr id="444422" name="Text Box 6"/>
          <p:cNvSpPr txBox="1">
            <a:spLocks noChangeArrowheads="1"/>
          </p:cNvSpPr>
          <p:nvPr/>
        </p:nvSpPr>
        <p:spPr bwMode="auto">
          <a:xfrm>
            <a:off x="522288" y="3625850"/>
            <a:ext cx="25114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b="1"/>
              <a:t>Myosin filament</a:t>
            </a:r>
            <a:endParaRPr kumimoji="0" lang="en-US"/>
          </a:p>
        </p:txBody>
      </p:sp>
      <p:sp>
        <p:nvSpPr>
          <p:cNvPr id="444423" name="Text Box 7"/>
          <p:cNvSpPr txBox="1">
            <a:spLocks noChangeArrowheads="1"/>
          </p:cNvSpPr>
          <p:nvPr/>
        </p:nvSpPr>
        <p:spPr bwMode="auto">
          <a:xfrm>
            <a:off x="1074738" y="4025900"/>
            <a:ext cx="25114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b="1"/>
              <a:t>Myosin arm</a:t>
            </a:r>
            <a:endParaRPr kumimoji="0" lang="en-US"/>
          </a:p>
        </p:txBody>
      </p:sp>
      <p:sp>
        <p:nvSpPr>
          <p:cNvPr id="444424" name="Text Box 8"/>
          <p:cNvSpPr txBox="1">
            <a:spLocks noChangeArrowheads="1"/>
          </p:cNvSpPr>
          <p:nvPr/>
        </p:nvSpPr>
        <p:spPr bwMode="auto">
          <a:xfrm>
            <a:off x="938213" y="5003800"/>
            <a:ext cx="6575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b="1"/>
              <a:t>Myosin motors in muscle cell contraction</a:t>
            </a:r>
            <a:endParaRPr kumimoji="0" lang="en-US"/>
          </a:p>
        </p:txBody>
      </p:sp>
      <p:sp>
        <p:nvSpPr>
          <p:cNvPr id="444425" name="Line 9"/>
          <p:cNvSpPr>
            <a:spLocks noChangeShapeType="1"/>
          </p:cNvSpPr>
          <p:nvPr/>
        </p:nvSpPr>
        <p:spPr bwMode="auto">
          <a:xfrm>
            <a:off x="2663825" y="2797175"/>
            <a:ext cx="54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426" name="Line 10"/>
          <p:cNvSpPr>
            <a:spLocks noChangeShapeType="1"/>
          </p:cNvSpPr>
          <p:nvPr/>
        </p:nvSpPr>
        <p:spPr bwMode="auto">
          <a:xfrm>
            <a:off x="2857500" y="3841750"/>
            <a:ext cx="349250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427" name="Line 11"/>
          <p:cNvSpPr>
            <a:spLocks noChangeShapeType="1"/>
          </p:cNvSpPr>
          <p:nvPr/>
        </p:nvSpPr>
        <p:spPr bwMode="auto">
          <a:xfrm flipV="1">
            <a:off x="2860675" y="4029075"/>
            <a:ext cx="466725" cy="219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2349500"/>
          </a:xfrm>
        </p:spPr>
        <p:txBody>
          <a:bodyPr/>
          <a:lstStyle/>
          <a:p>
            <a:pPr>
              <a:lnSpc>
                <a:spcPct val="96000"/>
              </a:lnSpc>
              <a:spcBef>
                <a:spcPts val="300"/>
              </a:spcBef>
              <a:buFont typeface="Times" charset="0"/>
              <a:buChar char="•"/>
            </a:pPr>
            <a:r>
              <a:rPr lang="en-US" sz="2800"/>
              <a:t>Localized contraction brought about by actin and myosin also drives amoeboid movement</a:t>
            </a:r>
          </a:p>
          <a:p>
            <a:pPr>
              <a:lnSpc>
                <a:spcPct val="96000"/>
              </a:lnSpc>
              <a:spcBef>
                <a:spcPts val="300"/>
              </a:spcBef>
              <a:buFont typeface="Times" charset="0"/>
              <a:buChar char="•"/>
            </a:pPr>
            <a:r>
              <a:rPr lang="en-US" sz="2800"/>
              <a:t>Pseudopodia (cellular extensions) extend and contract through the reversible assembly and contraction of actin subunits into microfilaments</a:t>
            </a:r>
            <a:endParaRPr lang="en-US">
              <a:latin typeface="Times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75" y="227013"/>
            <a:ext cx="7078663" cy="6402387"/>
          </a:xfrm>
          <a:prstGeom prst="rect">
            <a:avLst/>
          </a:prstGeom>
          <a:noFill/>
        </p:spPr>
      </p:pic>
      <p:sp>
        <p:nvSpPr>
          <p:cNvPr id="410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6-3a</a:t>
            </a:r>
          </a:p>
        </p:txBody>
      </p:sp>
      <p:sp>
        <p:nvSpPr>
          <p:cNvPr id="410628" name="Text Box 4"/>
          <p:cNvSpPr txBox="1">
            <a:spLocks noChangeArrowheads="1"/>
          </p:cNvSpPr>
          <p:nvPr/>
        </p:nvSpPr>
        <p:spPr bwMode="auto">
          <a:xfrm>
            <a:off x="1727200" y="201613"/>
            <a:ext cx="412432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Brightfield (unstained 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specimen)</a:t>
            </a:r>
          </a:p>
          <a:p>
            <a:pPr marL="457200" indent="-457200" algn="l">
              <a:buFont typeface="Times" charset="0"/>
              <a:buChar char="•"/>
            </a:pPr>
            <a:endParaRPr kumimoji="0" lang="en-US" sz="2800" b="1">
              <a:latin typeface="Times" charset="0"/>
            </a:endParaRPr>
          </a:p>
        </p:txBody>
      </p:sp>
      <p:sp>
        <p:nvSpPr>
          <p:cNvPr id="410629" name="Text Box 5"/>
          <p:cNvSpPr txBox="1">
            <a:spLocks noChangeArrowheads="1"/>
          </p:cNvSpPr>
          <p:nvPr/>
        </p:nvSpPr>
        <p:spPr bwMode="auto">
          <a:xfrm>
            <a:off x="6929438" y="2192338"/>
            <a:ext cx="1225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50 µm</a:t>
            </a:r>
            <a:endParaRPr kumimoji="0" lang="en-US" sz="2800" b="1">
              <a:latin typeface="Times" charset="0"/>
            </a:endParaRPr>
          </a:p>
        </p:txBody>
      </p:sp>
      <p:sp>
        <p:nvSpPr>
          <p:cNvPr id="410630" name="Text Box 6"/>
          <p:cNvSpPr txBox="1">
            <a:spLocks noChangeArrowheads="1"/>
          </p:cNvSpPr>
          <p:nvPr/>
        </p:nvSpPr>
        <p:spPr bwMode="auto">
          <a:xfrm>
            <a:off x="1738313" y="2608263"/>
            <a:ext cx="412432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Brightfield (stained </a:t>
            </a:r>
          </a:p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specimen)</a:t>
            </a:r>
          </a:p>
          <a:p>
            <a:pPr marL="457200" indent="-457200" algn="l">
              <a:buFont typeface="Times" charset="0"/>
              <a:buChar char="•"/>
            </a:pPr>
            <a:endParaRPr kumimoji="0" lang="en-US" sz="2800" b="1">
              <a:latin typeface="Times" charset="0"/>
            </a:endParaRPr>
          </a:p>
        </p:txBody>
      </p:sp>
      <p:sp>
        <p:nvSpPr>
          <p:cNvPr id="410631" name="Text Box 7"/>
          <p:cNvSpPr txBox="1">
            <a:spLocks noChangeArrowheads="1"/>
          </p:cNvSpPr>
          <p:nvPr/>
        </p:nvSpPr>
        <p:spPr bwMode="auto">
          <a:xfrm>
            <a:off x="1733550" y="4614863"/>
            <a:ext cx="271462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buFont typeface="Times" charset="0"/>
              <a:buNone/>
            </a:pPr>
            <a:r>
              <a:rPr kumimoji="0" lang="en-US" sz="2800" b="1"/>
              <a:t>Phase-contrast</a:t>
            </a:r>
            <a:endParaRPr kumimoji="0" lang="en-US" sz="2800" b="1">
              <a:latin typeface="Times" charset="0"/>
            </a:endParaRPr>
          </a:p>
        </p:txBody>
      </p:sp>
      <p:sp>
        <p:nvSpPr>
          <p:cNvPr id="410632" name="Line 8"/>
          <p:cNvSpPr>
            <a:spLocks noChangeShapeType="1"/>
          </p:cNvSpPr>
          <p:nvPr/>
        </p:nvSpPr>
        <p:spPr bwMode="auto">
          <a:xfrm>
            <a:off x="6883400" y="2190750"/>
            <a:ext cx="112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33" name="Line 9"/>
          <p:cNvSpPr>
            <a:spLocks noChangeShapeType="1"/>
          </p:cNvSpPr>
          <p:nvPr/>
        </p:nvSpPr>
        <p:spPr bwMode="auto">
          <a:xfrm>
            <a:off x="6886575" y="2120900"/>
            <a:ext cx="0" cy="133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34" name="Line 10"/>
          <p:cNvSpPr>
            <a:spLocks noChangeShapeType="1"/>
          </p:cNvSpPr>
          <p:nvPr/>
        </p:nvSpPr>
        <p:spPr bwMode="auto">
          <a:xfrm>
            <a:off x="8010525" y="2124075"/>
            <a:ext cx="0" cy="133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1285875"/>
            <a:ext cx="8535987" cy="4286250"/>
          </a:xfrm>
          <a:prstGeom prst="rect">
            <a:avLst/>
          </a:prstGeom>
          <a:noFill/>
        </p:spPr>
      </p:pic>
      <p:sp>
        <p:nvSpPr>
          <p:cNvPr id="445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6-27b</a:t>
            </a:r>
            <a:endParaRPr lang="en-US" sz="1500"/>
          </a:p>
        </p:txBody>
      </p:sp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1423988" y="1314450"/>
            <a:ext cx="4365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Cortex (outer cytoplasm):</a:t>
            </a:r>
          </a:p>
          <a:p>
            <a:pPr algn="l"/>
            <a:r>
              <a:rPr kumimoji="0" lang="en-US" sz="2600" b="1"/>
              <a:t>gel with actin network</a:t>
            </a:r>
            <a:endParaRPr kumimoji="0" lang="en-US" sz="2600"/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1001713" y="4959350"/>
            <a:ext cx="36226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Amoeboid movement</a:t>
            </a:r>
            <a:endParaRPr kumimoji="0" lang="en-US" sz="2600"/>
          </a:p>
        </p:txBody>
      </p:sp>
      <p:sp>
        <p:nvSpPr>
          <p:cNvPr id="445446" name="Text Box 6"/>
          <p:cNvSpPr txBox="1">
            <a:spLocks noChangeArrowheads="1"/>
          </p:cNvSpPr>
          <p:nvPr/>
        </p:nvSpPr>
        <p:spPr bwMode="auto">
          <a:xfrm>
            <a:off x="1042988" y="2311400"/>
            <a:ext cx="33877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Inner cytoplasm: sol</a:t>
            </a:r>
          </a:p>
          <a:p>
            <a:pPr algn="l"/>
            <a:r>
              <a:rPr kumimoji="0" lang="en-US" sz="2600" b="1"/>
              <a:t>with actin subunits</a:t>
            </a:r>
            <a:endParaRPr kumimoji="0" lang="en-US" sz="2600"/>
          </a:p>
        </p:txBody>
      </p:sp>
      <p:sp>
        <p:nvSpPr>
          <p:cNvPr id="445447" name="Text Box 7"/>
          <p:cNvSpPr txBox="1">
            <a:spLocks noChangeArrowheads="1"/>
          </p:cNvSpPr>
          <p:nvPr/>
        </p:nvSpPr>
        <p:spPr bwMode="auto">
          <a:xfrm>
            <a:off x="522288" y="3181350"/>
            <a:ext cx="33877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2600" b="1"/>
              <a:t>Extending</a:t>
            </a:r>
          </a:p>
          <a:p>
            <a:pPr algn="l"/>
            <a:r>
              <a:rPr kumimoji="0" lang="en-US" sz="2600" b="1"/>
              <a:t>pseudopodium</a:t>
            </a:r>
            <a:endParaRPr kumimoji="0" lang="en-US" sz="2600"/>
          </a:p>
        </p:txBody>
      </p:sp>
      <p:sp>
        <p:nvSpPr>
          <p:cNvPr id="445448" name="Line 8"/>
          <p:cNvSpPr>
            <a:spLocks noChangeShapeType="1"/>
          </p:cNvSpPr>
          <p:nvPr/>
        </p:nvSpPr>
        <p:spPr bwMode="auto">
          <a:xfrm>
            <a:off x="4327525" y="2540000"/>
            <a:ext cx="844550" cy="561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49" name="Line 9"/>
          <p:cNvSpPr>
            <a:spLocks noChangeShapeType="1"/>
          </p:cNvSpPr>
          <p:nvPr/>
        </p:nvSpPr>
        <p:spPr bwMode="auto">
          <a:xfrm>
            <a:off x="5524500" y="1574800"/>
            <a:ext cx="1092200" cy="45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831850"/>
          </a:xfrm>
        </p:spPr>
        <p:txBody>
          <a:bodyPr>
            <a:normAutofit fontScale="90000"/>
          </a:bodyPr>
          <a:lstStyle/>
          <a:p>
            <a:pPr marL="0" indent="6350"/>
            <a:r>
              <a:rPr lang="en-US" sz="2700"/>
              <a:t>Concept 6.7: Extracellular components and connections between cells help coordinate cellular activities</a:t>
            </a:r>
            <a:endParaRPr lang="en-US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3851275"/>
          </a:xfrm>
        </p:spPr>
        <p:txBody>
          <a:bodyPr/>
          <a:lstStyle/>
          <a:p>
            <a:r>
              <a:rPr lang="en-US" sz="2800"/>
              <a:t>Most cells synthesize and secrete materials that are external to the plasma membrane</a:t>
            </a:r>
          </a:p>
          <a:p>
            <a:r>
              <a:rPr lang="en-US" sz="2800"/>
              <a:t>These extracellular structures include:</a:t>
            </a:r>
          </a:p>
          <a:p>
            <a:pPr lvl="1"/>
            <a:r>
              <a:rPr lang="en-US"/>
              <a:t> Cell walls of plants</a:t>
            </a:r>
          </a:p>
          <a:p>
            <a:pPr lvl="1"/>
            <a:r>
              <a:rPr lang="en-US"/>
              <a:t>The  extracellular matrix (ECM) of animal cells</a:t>
            </a:r>
          </a:p>
          <a:p>
            <a:pPr lvl="1"/>
            <a:r>
              <a:rPr lang="en-US"/>
              <a:t>Intercellular junctions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 Walls of Plants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534400" cy="5408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Plant cell walls may have multiple layers:</a:t>
            </a:r>
          </a:p>
          <a:p>
            <a:pPr lvl="1">
              <a:lnSpc>
                <a:spcPct val="90000"/>
              </a:lnSpc>
            </a:pPr>
            <a:r>
              <a:rPr lang="en-US"/>
              <a:t>Primary cell wall: relatively thin and flexible</a:t>
            </a:r>
          </a:p>
          <a:p>
            <a:pPr lvl="1">
              <a:lnSpc>
                <a:spcPct val="90000"/>
              </a:lnSpc>
            </a:pPr>
            <a:r>
              <a:rPr lang="en-US"/>
              <a:t>Middle lamella: thin layer between primary walls of adjacent cells</a:t>
            </a:r>
          </a:p>
          <a:p>
            <a:pPr lvl="1">
              <a:lnSpc>
                <a:spcPct val="90000"/>
              </a:lnSpc>
            </a:pPr>
            <a:r>
              <a:rPr lang="en-US"/>
              <a:t>Secondary cell wall (in some cells): added between the plasma membrane and the primary cell wall</a:t>
            </a:r>
          </a:p>
          <a:p>
            <a:pPr>
              <a:lnSpc>
                <a:spcPct val="90000"/>
              </a:lnSpc>
              <a:buFont typeface="Times" charset="0"/>
              <a:buChar char="•"/>
            </a:pPr>
            <a:r>
              <a:rPr lang="en-US" sz="2800"/>
              <a:t>Plasmodesmata are channels between adjacent plant cells</a:t>
            </a: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7213" y="227013"/>
            <a:ext cx="5487987" cy="6402387"/>
          </a:xfrm>
          <a:prstGeom prst="rect">
            <a:avLst/>
          </a:prstGeom>
          <a:noFill/>
        </p:spPr>
      </p:pic>
      <p:sp>
        <p:nvSpPr>
          <p:cNvPr id="447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6-28</a:t>
            </a:r>
            <a:endParaRPr lang="en-US" sz="1500"/>
          </a:p>
        </p:txBody>
      </p:sp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4856163" y="327025"/>
            <a:ext cx="6826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Central</a:t>
            </a:r>
          </a:p>
          <a:p>
            <a:pPr algn="l"/>
            <a:r>
              <a:rPr kumimoji="0" lang="en-US" sz="1300" b="1"/>
              <a:t>vacuole </a:t>
            </a:r>
          </a:p>
          <a:p>
            <a:pPr algn="l"/>
            <a:r>
              <a:rPr kumimoji="0" lang="en-US" sz="1300" b="1"/>
              <a:t>of cell</a:t>
            </a:r>
            <a:endParaRPr kumimoji="0" lang="en-US" sz="1300"/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6421438" y="447675"/>
            <a:ext cx="993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Plasma</a:t>
            </a:r>
          </a:p>
          <a:p>
            <a:pPr algn="l"/>
            <a:r>
              <a:rPr kumimoji="0" lang="en-US" sz="1300" b="1"/>
              <a:t>membrane</a:t>
            </a:r>
            <a:endParaRPr kumimoji="0" lang="en-US" sz="1300"/>
          </a:p>
        </p:txBody>
      </p:sp>
      <p:sp>
        <p:nvSpPr>
          <p:cNvPr id="447494" name="Text Box 6"/>
          <p:cNvSpPr txBox="1">
            <a:spLocks noChangeArrowheads="1"/>
          </p:cNvSpPr>
          <p:nvPr/>
        </p:nvSpPr>
        <p:spPr bwMode="auto">
          <a:xfrm>
            <a:off x="6418263" y="863600"/>
            <a:ext cx="993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Secondary</a:t>
            </a:r>
          </a:p>
          <a:p>
            <a:pPr algn="l"/>
            <a:r>
              <a:rPr kumimoji="0" lang="en-US" sz="1300" b="1"/>
              <a:t>cell wall</a:t>
            </a:r>
            <a:endParaRPr kumimoji="0" lang="en-US" sz="1300"/>
          </a:p>
        </p:txBody>
      </p:sp>
      <p:sp>
        <p:nvSpPr>
          <p:cNvPr id="447495" name="Text Box 7"/>
          <p:cNvSpPr txBox="1">
            <a:spLocks noChangeArrowheads="1"/>
          </p:cNvSpPr>
          <p:nvPr/>
        </p:nvSpPr>
        <p:spPr bwMode="auto">
          <a:xfrm>
            <a:off x="6421438" y="1450975"/>
            <a:ext cx="993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Primary</a:t>
            </a:r>
          </a:p>
          <a:p>
            <a:pPr algn="l"/>
            <a:r>
              <a:rPr kumimoji="0" lang="en-US" sz="1300" b="1"/>
              <a:t>cell wall</a:t>
            </a:r>
            <a:endParaRPr kumimoji="0" lang="en-US" sz="1300"/>
          </a:p>
        </p:txBody>
      </p:sp>
      <p:sp>
        <p:nvSpPr>
          <p:cNvPr id="447496" name="Text Box 8"/>
          <p:cNvSpPr txBox="1">
            <a:spLocks noChangeArrowheads="1"/>
          </p:cNvSpPr>
          <p:nvPr/>
        </p:nvSpPr>
        <p:spPr bwMode="auto">
          <a:xfrm>
            <a:off x="6424613" y="2190750"/>
            <a:ext cx="993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Middle</a:t>
            </a:r>
          </a:p>
          <a:p>
            <a:pPr algn="l"/>
            <a:r>
              <a:rPr kumimoji="0" lang="en-US" sz="1300" b="1"/>
              <a:t>lamella</a:t>
            </a:r>
            <a:endParaRPr kumimoji="0" lang="en-US" sz="1300"/>
          </a:p>
        </p:txBody>
      </p:sp>
      <p:sp>
        <p:nvSpPr>
          <p:cNvPr id="447497" name="Text Box 9"/>
          <p:cNvSpPr txBox="1">
            <a:spLocks noChangeArrowheads="1"/>
          </p:cNvSpPr>
          <p:nvPr/>
        </p:nvSpPr>
        <p:spPr bwMode="auto">
          <a:xfrm>
            <a:off x="5824538" y="3394075"/>
            <a:ext cx="4445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1 µm</a:t>
            </a:r>
            <a:endParaRPr kumimoji="0" lang="en-US" sz="1300"/>
          </a:p>
        </p:txBody>
      </p:sp>
      <p:sp>
        <p:nvSpPr>
          <p:cNvPr id="447498" name="Text Box 10"/>
          <p:cNvSpPr txBox="1">
            <a:spLocks noChangeArrowheads="1"/>
          </p:cNvSpPr>
          <p:nvPr/>
        </p:nvSpPr>
        <p:spPr bwMode="auto">
          <a:xfrm>
            <a:off x="3440113" y="2108200"/>
            <a:ext cx="6826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Central</a:t>
            </a:r>
          </a:p>
          <a:p>
            <a:pPr algn="l"/>
            <a:r>
              <a:rPr kumimoji="0" lang="en-US" sz="1300" b="1"/>
              <a:t>vacuole </a:t>
            </a:r>
          </a:p>
          <a:p>
            <a:pPr algn="l"/>
            <a:r>
              <a:rPr kumimoji="0" lang="en-US" sz="1300" b="1"/>
              <a:t>of cell</a:t>
            </a:r>
            <a:endParaRPr kumimoji="0" lang="en-US" sz="1300"/>
          </a:p>
        </p:txBody>
      </p:sp>
      <p:sp>
        <p:nvSpPr>
          <p:cNvPr id="447499" name="Text Box 11"/>
          <p:cNvSpPr txBox="1">
            <a:spLocks noChangeArrowheads="1"/>
          </p:cNvSpPr>
          <p:nvPr/>
        </p:nvSpPr>
        <p:spPr bwMode="auto">
          <a:xfrm>
            <a:off x="4049713" y="3768725"/>
            <a:ext cx="1298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Central vacuole</a:t>
            </a:r>
          </a:p>
        </p:txBody>
      </p:sp>
      <p:sp>
        <p:nvSpPr>
          <p:cNvPr id="447500" name="Text Box 12"/>
          <p:cNvSpPr txBox="1">
            <a:spLocks noChangeArrowheads="1"/>
          </p:cNvSpPr>
          <p:nvPr/>
        </p:nvSpPr>
        <p:spPr bwMode="auto">
          <a:xfrm>
            <a:off x="5307013" y="3990975"/>
            <a:ext cx="657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Cytosol</a:t>
            </a:r>
          </a:p>
        </p:txBody>
      </p:sp>
      <p:sp>
        <p:nvSpPr>
          <p:cNvPr id="447501" name="Text Box 13"/>
          <p:cNvSpPr txBox="1">
            <a:spLocks noChangeArrowheads="1"/>
          </p:cNvSpPr>
          <p:nvPr/>
        </p:nvSpPr>
        <p:spPr bwMode="auto">
          <a:xfrm>
            <a:off x="5307013" y="4359275"/>
            <a:ext cx="15113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Plasma membrane</a:t>
            </a:r>
          </a:p>
        </p:txBody>
      </p:sp>
      <p:sp>
        <p:nvSpPr>
          <p:cNvPr id="447502" name="Text Box 14"/>
          <p:cNvSpPr txBox="1">
            <a:spLocks noChangeArrowheads="1"/>
          </p:cNvSpPr>
          <p:nvPr/>
        </p:nvSpPr>
        <p:spPr bwMode="auto">
          <a:xfrm>
            <a:off x="5303838" y="4876800"/>
            <a:ext cx="15113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Plant cell walls</a:t>
            </a:r>
          </a:p>
        </p:txBody>
      </p:sp>
      <p:sp>
        <p:nvSpPr>
          <p:cNvPr id="447503" name="Text Box 15"/>
          <p:cNvSpPr txBox="1">
            <a:spLocks noChangeArrowheads="1"/>
          </p:cNvSpPr>
          <p:nvPr/>
        </p:nvSpPr>
        <p:spPr bwMode="auto">
          <a:xfrm>
            <a:off x="3490913" y="6248400"/>
            <a:ext cx="15113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300" b="1"/>
              <a:t>Plasmodesmata</a:t>
            </a:r>
          </a:p>
        </p:txBody>
      </p:sp>
      <p:sp>
        <p:nvSpPr>
          <p:cNvPr id="447504" name="Line 16"/>
          <p:cNvSpPr>
            <a:spLocks noChangeShapeType="1"/>
          </p:cNvSpPr>
          <p:nvPr/>
        </p:nvSpPr>
        <p:spPr bwMode="auto">
          <a:xfrm>
            <a:off x="2397125" y="5245100"/>
            <a:ext cx="1079500" cy="1098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05" name="Line 17"/>
          <p:cNvSpPr>
            <a:spLocks noChangeShapeType="1"/>
          </p:cNvSpPr>
          <p:nvPr/>
        </p:nvSpPr>
        <p:spPr bwMode="auto">
          <a:xfrm flipH="1" flipV="1">
            <a:off x="2768600" y="5232400"/>
            <a:ext cx="708025" cy="1117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06" name="Line 18"/>
          <p:cNvSpPr>
            <a:spLocks noChangeShapeType="1"/>
          </p:cNvSpPr>
          <p:nvPr/>
        </p:nvSpPr>
        <p:spPr bwMode="auto">
          <a:xfrm>
            <a:off x="4432300" y="4813300"/>
            <a:ext cx="863600" cy="184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07" name="Line 19"/>
          <p:cNvSpPr>
            <a:spLocks noChangeShapeType="1"/>
          </p:cNvSpPr>
          <p:nvPr/>
        </p:nvSpPr>
        <p:spPr bwMode="auto">
          <a:xfrm>
            <a:off x="4445000" y="4724400"/>
            <a:ext cx="854075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08" name="Line 20"/>
          <p:cNvSpPr>
            <a:spLocks noChangeShapeType="1"/>
          </p:cNvSpPr>
          <p:nvPr/>
        </p:nvSpPr>
        <p:spPr bwMode="auto">
          <a:xfrm flipV="1">
            <a:off x="4610100" y="4460875"/>
            <a:ext cx="682625" cy="136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09" name="Line 21"/>
          <p:cNvSpPr>
            <a:spLocks noChangeShapeType="1"/>
          </p:cNvSpPr>
          <p:nvPr/>
        </p:nvSpPr>
        <p:spPr bwMode="auto">
          <a:xfrm flipV="1">
            <a:off x="4654550" y="4092575"/>
            <a:ext cx="625475" cy="409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0" name="Line 22"/>
          <p:cNvSpPr>
            <a:spLocks noChangeShapeType="1"/>
          </p:cNvSpPr>
          <p:nvPr/>
        </p:nvSpPr>
        <p:spPr bwMode="auto">
          <a:xfrm flipV="1">
            <a:off x="3835400" y="3873500"/>
            <a:ext cx="190500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1" name="Line 23"/>
          <p:cNvSpPr>
            <a:spLocks noChangeShapeType="1"/>
          </p:cNvSpPr>
          <p:nvPr/>
        </p:nvSpPr>
        <p:spPr bwMode="auto">
          <a:xfrm>
            <a:off x="5870575" y="3330575"/>
            <a:ext cx="311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2" name="Line 24"/>
          <p:cNvSpPr>
            <a:spLocks noChangeShapeType="1"/>
          </p:cNvSpPr>
          <p:nvPr/>
        </p:nvSpPr>
        <p:spPr bwMode="auto">
          <a:xfrm>
            <a:off x="5873750" y="3270250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3" name="Line 25"/>
          <p:cNvSpPr>
            <a:spLocks noChangeShapeType="1"/>
          </p:cNvSpPr>
          <p:nvPr/>
        </p:nvSpPr>
        <p:spPr bwMode="auto">
          <a:xfrm>
            <a:off x="6181725" y="3273425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4" name="Line 26"/>
          <p:cNvSpPr>
            <a:spLocks noChangeShapeType="1"/>
          </p:cNvSpPr>
          <p:nvPr/>
        </p:nvSpPr>
        <p:spPr bwMode="auto">
          <a:xfrm flipV="1">
            <a:off x="5222875" y="2295525"/>
            <a:ext cx="1174750" cy="146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5" name="Line 27"/>
          <p:cNvSpPr>
            <a:spLocks noChangeShapeType="1"/>
          </p:cNvSpPr>
          <p:nvPr/>
        </p:nvSpPr>
        <p:spPr bwMode="auto">
          <a:xfrm flipV="1">
            <a:off x="5076825" y="1546225"/>
            <a:ext cx="1308100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6" name="Line 28"/>
          <p:cNvSpPr>
            <a:spLocks noChangeShapeType="1"/>
          </p:cNvSpPr>
          <p:nvPr/>
        </p:nvSpPr>
        <p:spPr bwMode="auto">
          <a:xfrm flipV="1">
            <a:off x="4867275" y="542925"/>
            <a:ext cx="1530350" cy="688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517" name="Line 29"/>
          <p:cNvSpPr>
            <a:spLocks noChangeShapeType="1"/>
          </p:cNvSpPr>
          <p:nvPr/>
        </p:nvSpPr>
        <p:spPr bwMode="auto">
          <a:xfrm flipV="1">
            <a:off x="4841875" y="974725"/>
            <a:ext cx="1543050" cy="504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Plants: Plasmodesmata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534400" cy="2590800"/>
          </a:xfrm>
        </p:spPr>
        <p:txBody>
          <a:bodyPr/>
          <a:lstStyle/>
          <a:p>
            <a:r>
              <a:rPr lang="en-US" sz="2800"/>
              <a:t>Plasmodesmata are channels that perforate plant cell walls</a:t>
            </a:r>
          </a:p>
          <a:p>
            <a:r>
              <a:rPr lang="en-US" sz="2800"/>
              <a:t>Through plasmodesmata, water and small solutes (and sometimes proteins and RNA) can pass from cell to cell</a:t>
            </a:r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Extracellular Matrix (ECM) of Animal Cells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002213"/>
          </a:xfrm>
        </p:spPr>
        <p:txBody>
          <a:bodyPr/>
          <a:lstStyle/>
          <a:p>
            <a:r>
              <a:rPr lang="en-US" sz="2800"/>
              <a:t>Animal cells lack cell walls but are covered by an elaborate extracellular matrix (ECM)</a:t>
            </a:r>
          </a:p>
          <a:p>
            <a:r>
              <a:rPr lang="en-US" sz="2800"/>
              <a:t>The ECM is made up of glycoproteins and other macromolecules</a:t>
            </a:r>
          </a:p>
          <a:p>
            <a:r>
              <a:rPr lang="en-US" sz="2800"/>
              <a:t>Functions of the ECM:</a:t>
            </a:r>
          </a:p>
          <a:p>
            <a:pPr lvl="1">
              <a:lnSpc>
                <a:spcPct val="60000"/>
              </a:lnSpc>
            </a:pPr>
            <a:r>
              <a:rPr lang="en-US"/>
              <a:t>Support</a:t>
            </a:r>
          </a:p>
          <a:p>
            <a:pPr lvl="1">
              <a:lnSpc>
                <a:spcPct val="60000"/>
              </a:lnSpc>
            </a:pPr>
            <a:r>
              <a:rPr lang="en-US"/>
              <a:t>Adhesion</a:t>
            </a:r>
          </a:p>
          <a:p>
            <a:pPr lvl="1">
              <a:lnSpc>
                <a:spcPct val="60000"/>
              </a:lnSpc>
            </a:pPr>
            <a:r>
              <a:rPr lang="en-US"/>
              <a:t>Movement</a:t>
            </a:r>
          </a:p>
          <a:p>
            <a:pPr lvl="1">
              <a:lnSpc>
                <a:spcPct val="60000"/>
              </a:lnSpc>
            </a:pPr>
            <a:r>
              <a:rPr lang="en-US"/>
              <a:t>Regulation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965200"/>
            <a:ext cx="8535987" cy="4926013"/>
          </a:xfrm>
          <a:prstGeom prst="rect">
            <a:avLst/>
          </a:prstGeom>
          <a:noFill/>
        </p:spPr>
      </p:pic>
      <p:sp>
        <p:nvSpPr>
          <p:cNvPr id="4485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6-29a</a:t>
            </a:r>
            <a:endParaRPr lang="en-US" sz="1500"/>
          </a:p>
        </p:txBody>
      </p:sp>
      <p:sp>
        <p:nvSpPr>
          <p:cNvPr id="448516" name="Text Box 4"/>
          <p:cNvSpPr txBox="1">
            <a:spLocks noChangeArrowheads="1"/>
          </p:cNvSpPr>
          <p:nvPr/>
        </p:nvSpPr>
        <p:spPr bwMode="auto">
          <a:xfrm>
            <a:off x="3252788" y="1079500"/>
            <a:ext cx="28924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EXTRACELLULAR FLUID</a:t>
            </a:r>
          </a:p>
        </p:txBody>
      </p:sp>
      <p:sp>
        <p:nvSpPr>
          <p:cNvPr id="448517" name="Text Box 5"/>
          <p:cNvSpPr txBox="1">
            <a:spLocks noChangeArrowheads="1"/>
          </p:cNvSpPr>
          <p:nvPr/>
        </p:nvSpPr>
        <p:spPr bwMode="auto">
          <a:xfrm>
            <a:off x="7451725" y="989013"/>
            <a:ext cx="15017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>
                <a:solidFill>
                  <a:srgbClr val="0099B3"/>
                </a:solidFill>
              </a:rPr>
              <a:t>Proteoglycan</a:t>
            </a:r>
          </a:p>
          <a:p>
            <a:pPr algn="l"/>
            <a:r>
              <a:rPr kumimoji="0" lang="en-US" sz="1800" b="1">
                <a:solidFill>
                  <a:srgbClr val="0099B3"/>
                </a:solidFill>
              </a:rPr>
              <a:t>complex</a:t>
            </a:r>
          </a:p>
          <a:p>
            <a:pPr algn="l"/>
            <a:endParaRPr kumimoji="0" lang="en-US" sz="1800" b="1">
              <a:solidFill>
                <a:srgbClr val="0099B3"/>
              </a:solidFill>
            </a:endParaRPr>
          </a:p>
        </p:txBody>
      </p:sp>
      <p:sp>
        <p:nvSpPr>
          <p:cNvPr id="448518" name="Text Box 6"/>
          <p:cNvSpPr txBox="1">
            <a:spLocks noChangeArrowheads="1"/>
          </p:cNvSpPr>
          <p:nvPr/>
        </p:nvSpPr>
        <p:spPr bwMode="auto">
          <a:xfrm>
            <a:off x="514350" y="1217613"/>
            <a:ext cx="1257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r>
              <a:rPr kumimoji="0" lang="en-US" sz="1800" b="1">
                <a:solidFill>
                  <a:srgbClr val="0099B3"/>
                </a:solidFill>
              </a:rPr>
              <a:t>Collagen</a:t>
            </a:r>
          </a:p>
          <a:p>
            <a:r>
              <a:rPr kumimoji="0" lang="en-US" sz="1800" b="1">
                <a:solidFill>
                  <a:srgbClr val="0099B3"/>
                </a:solidFill>
              </a:rPr>
              <a:t>fiber</a:t>
            </a:r>
          </a:p>
        </p:txBody>
      </p:sp>
      <p:sp>
        <p:nvSpPr>
          <p:cNvPr id="448519" name="Text Box 7"/>
          <p:cNvSpPr txBox="1">
            <a:spLocks noChangeArrowheads="1"/>
          </p:cNvSpPr>
          <p:nvPr/>
        </p:nvSpPr>
        <p:spPr bwMode="auto">
          <a:xfrm>
            <a:off x="374650" y="2192338"/>
            <a:ext cx="140017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r>
              <a:rPr kumimoji="0" lang="en-US" sz="1800" b="1">
                <a:solidFill>
                  <a:srgbClr val="0099B3"/>
                </a:solidFill>
              </a:rPr>
              <a:t>Fibronectin</a:t>
            </a:r>
          </a:p>
        </p:txBody>
      </p:sp>
      <p:sp>
        <p:nvSpPr>
          <p:cNvPr id="448520" name="Text Box 8"/>
          <p:cNvSpPr txBox="1">
            <a:spLocks noChangeArrowheads="1"/>
          </p:cNvSpPr>
          <p:nvPr/>
        </p:nvSpPr>
        <p:spPr bwMode="auto">
          <a:xfrm>
            <a:off x="736600" y="5141913"/>
            <a:ext cx="103505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r>
              <a:rPr kumimoji="0" lang="en-US" sz="1800" b="1">
                <a:solidFill>
                  <a:srgbClr val="0099B3"/>
                </a:solidFill>
              </a:rPr>
              <a:t>Integrin</a:t>
            </a:r>
          </a:p>
        </p:txBody>
      </p:sp>
      <p:sp>
        <p:nvSpPr>
          <p:cNvPr id="448521" name="Text Box 9"/>
          <p:cNvSpPr txBox="1">
            <a:spLocks noChangeArrowheads="1"/>
          </p:cNvSpPr>
          <p:nvPr/>
        </p:nvSpPr>
        <p:spPr bwMode="auto">
          <a:xfrm>
            <a:off x="4953000" y="5138738"/>
            <a:ext cx="15017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Micro-</a:t>
            </a:r>
          </a:p>
          <a:p>
            <a:pPr algn="l"/>
            <a:r>
              <a:rPr kumimoji="0" lang="en-US" sz="1800" b="1"/>
              <a:t>filaments</a:t>
            </a:r>
          </a:p>
        </p:txBody>
      </p:sp>
      <p:sp>
        <p:nvSpPr>
          <p:cNvPr id="448522" name="Text Box 10"/>
          <p:cNvSpPr txBox="1">
            <a:spLocks noChangeArrowheads="1"/>
          </p:cNvSpPr>
          <p:nvPr/>
        </p:nvSpPr>
        <p:spPr bwMode="auto">
          <a:xfrm>
            <a:off x="5813425" y="4976813"/>
            <a:ext cx="15811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CYTOPLASM</a:t>
            </a:r>
          </a:p>
        </p:txBody>
      </p:sp>
      <p:sp>
        <p:nvSpPr>
          <p:cNvPr id="448523" name="Text Box 11"/>
          <p:cNvSpPr txBox="1">
            <a:spLocks noChangeArrowheads="1"/>
          </p:cNvSpPr>
          <p:nvPr/>
        </p:nvSpPr>
        <p:spPr bwMode="auto">
          <a:xfrm>
            <a:off x="438150" y="3944938"/>
            <a:ext cx="1257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800" b="1"/>
              <a:t>Plasma</a:t>
            </a:r>
          </a:p>
          <a:p>
            <a:pPr algn="l"/>
            <a:r>
              <a:rPr kumimoji="0" lang="en-US" sz="1800" b="1"/>
              <a:t>membrane</a:t>
            </a:r>
          </a:p>
        </p:txBody>
      </p:sp>
      <p:sp>
        <p:nvSpPr>
          <p:cNvPr id="448524" name="Line 12"/>
          <p:cNvSpPr>
            <a:spLocks noChangeShapeType="1"/>
          </p:cNvSpPr>
          <p:nvPr/>
        </p:nvSpPr>
        <p:spPr bwMode="auto">
          <a:xfrm>
            <a:off x="4292600" y="5070475"/>
            <a:ext cx="600075" cy="244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5" name="Line 13"/>
          <p:cNvSpPr>
            <a:spLocks noChangeShapeType="1"/>
          </p:cNvSpPr>
          <p:nvPr/>
        </p:nvSpPr>
        <p:spPr bwMode="auto">
          <a:xfrm flipH="1">
            <a:off x="4327525" y="5318125"/>
            <a:ext cx="574675" cy="184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6" name="Line 14"/>
          <p:cNvSpPr>
            <a:spLocks noChangeShapeType="1"/>
          </p:cNvSpPr>
          <p:nvPr/>
        </p:nvSpPr>
        <p:spPr bwMode="auto">
          <a:xfrm flipV="1">
            <a:off x="1806575" y="4473575"/>
            <a:ext cx="1533525" cy="8509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7" name="AutoShape 15"/>
          <p:cNvSpPr>
            <a:spLocks/>
          </p:cNvSpPr>
          <p:nvPr/>
        </p:nvSpPr>
        <p:spPr bwMode="auto">
          <a:xfrm>
            <a:off x="1730375" y="3825875"/>
            <a:ext cx="206375" cy="1104900"/>
          </a:xfrm>
          <a:prstGeom prst="leftBrace">
            <a:avLst>
              <a:gd name="adj1" fmla="val 4461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8" name="Line 16"/>
          <p:cNvSpPr>
            <a:spLocks noChangeShapeType="1"/>
          </p:cNvSpPr>
          <p:nvPr/>
        </p:nvSpPr>
        <p:spPr bwMode="auto">
          <a:xfrm flipH="1">
            <a:off x="1628775" y="4381500"/>
            <a:ext cx="10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9" name="Line 17"/>
          <p:cNvSpPr>
            <a:spLocks noChangeShapeType="1"/>
          </p:cNvSpPr>
          <p:nvPr/>
        </p:nvSpPr>
        <p:spPr bwMode="auto">
          <a:xfrm>
            <a:off x="1809750" y="2387600"/>
            <a:ext cx="863600" cy="8890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30" name="Line 18"/>
          <p:cNvSpPr>
            <a:spLocks noChangeShapeType="1"/>
          </p:cNvSpPr>
          <p:nvPr/>
        </p:nvSpPr>
        <p:spPr bwMode="auto">
          <a:xfrm>
            <a:off x="1819275" y="1416050"/>
            <a:ext cx="492125" cy="9398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31" name="Line 19"/>
          <p:cNvSpPr>
            <a:spLocks noChangeShapeType="1"/>
          </p:cNvSpPr>
          <p:nvPr/>
        </p:nvSpPr>
        <p:spPr bwMode="auto">
          <a:xfrm flipH="1">
            <a:off x="6327775" y="1239838"/>
            <a:ext cx="1079500" cy="355600"/>
          </a:xfrm>
          <a:prstGeom prst="line">
            <a:avLst/>
          </a:prstGeom>
          <a:noFill/>
          <a:ln w="12700">
            <a:solidFill>
              <a:srgbClr val="0099B3"/>
            </a:solidFill>
            <a:round/>
            <a:headEnd/>
            <a:tailEnd type="oval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Intercellular Junctions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2733675"/>
          </a:xfrm>
        </p:spPr>
        <p:txBody>
          <a:bodyPr/>
          <a:lstStyle/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Neighboring cells in tissues, organs, or organ systems often adhere, interact, and communicate through direct physical contact</a:t>
            </a:r>
          </a:p>
          <a:p>
            <a:pPr>
              <a:lnSpc>
                <a:spcPct val="96000"/>
              </a:lnSpc>
              <a:spcBef>
                <a:spcPts val="600"/>
              </a:spcBef>
            </a:pPr>
            <a:r>
              <a:rPr lang="en-US" sz="2800"/>
              <a:t>Intercellular junctions facilitate this contact</a:t>
            </a:r>
            <a:endParaRPr lang="en-US">
              <a:latin typeface="Times" charset="0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34975"/>
          </a:xfrm>
        </p:spPr>
        <p:txBody>
          <a:bodyPr>
            <a:normAutofit fontScale="90000"/>
          </a:bodyPr>
          <a:lstStyle/>
          <a:p>
            <a:r>
              <a:rPr lang="en-US" sz="2500" i="1"/>
              <a:t>Animals: Tight Junctions, Desmosomes, and Gap Junctions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3387725"/>
          </a:xfrm>
        </p:spPr>
        <p:txBody>
          <a:bodyPr/>
          <a:lstStyle/>
          <a:p>
            <a:r>
              <a:rPr lang="en-US" sz="2600"/>
              <a:t>At tight junctions, membranes of neighboring cells are pressed together, preventing leakage of extracellular fluid</a:t>
            </a:r>
          </a:p>
          <a:p>
            <a:r>
              <a:rPr lang="en-US" sz="2600"/>
              <a:t>Desmosomes (anchoring junctions) fasten cells together into strong sheets</a:t>
            </a:r>
          </a:p>
          <a:p>
            <a:r>
              <a:rPr kumimoji="1" lang="en-US" sz="2600"/>
              <a:t>Gap junctions (communicating junctions)</a:t>
            </a:r>
            <a:r>
              <a:rPr lang="en-US" sz="2600"/>
              <a:t> provide cytoplasmic channels between adjacent cells</a:t>
            </a:r>
            <a:endParaRPr kumimoji="1" lang="en-US" sz="2600">
              <a:latin typeface="Times New Roman" charset="0"/>
            </a:endParaRPr>
          </a:p>
        </p:txBody>
      </p:sp>
      <p:sp>
        <p:nvSpPr>
          <p:cNvPr id="32871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05200" y="5181600"/>
            <a:ext cx="2514600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Animation: Tight Junctions</a:t>
            </a:r>
            <a:endParaRPr kumimoji="0"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87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00438" y="5638800"/>
            <a:ext cx="2519362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file"/>
              </a:rPr>
              <a:t>Animation: Desmosomes</a:t>
            </a:r>
            <a:endParaRPr kumimoji="0"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87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90913" y="6096000"/>
            <a:ext cx="2528887" cy="3048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file"/>
              </a:rPr>
              <a:t>Animation: Gap Junctions</a:t>
            </a:r>
            <a:endParaRPr kumimoji="0"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700" y="227013"/>
            <a:ext cx="7340600" cy="6402387"/>
          </a:xfrm>
          <a:prstGeom prst="rect">
            <a:avLst/>
          </a:prstGeom>
          <a:noFill/>
        </p:spPr>
      </p:pic>
      <p:sp>
        <p:nvSpPr>
          <p:cNvPr id="4526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6-31</a:t>
            </a:r>
          </a:p>
        </p:txBody>
      </p:sp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3100388" y="817563"/>
            <a:ext cx="18589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Tight junctions prevent</a:t>
            </a:r>
          </a:p>
          <a:p>
            <a:pPr algn="l"/>
            <a:r>
              <a:rPr kumimoji="0" lang="en-US" sz="1200" b="1"/>
              <a:t>fluid from moving </a:t>
            </a:r>
          </a:p>
          <a:p>
            <a:pPr algn="l"/>
            <a:r>
              <a:rPr kumimoji="0" lang="en-US" sz="1200" b="1"/>
              <a:t>across a layer of cells</a:t>
            </a:r>
          </a:p>
        </p:txBody>
      </p:sp>
      <p:sp>
        <p:nvSpPr>
          <p:cNvPr id="452613" name="Text Box 5"/>
          <p:cNvSpPr txBox="1">
            <a:spLocks noChangeArrowheads="1"/>
          </p:cNvSpPr>
          <p:nvPr/>
        </p:nvSpPr>
        <p:spPr bwMode="auto">
          <a:xfrm>
            <a:off x="5735638" y="795338"/>
            <a:ext cx="1166812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Tight junction</a:t>
            </a:r>
          </a:p>
        </p:txBody>
      </p:sp>
      <p:sp>
        <p:nvSpPr>
          <p:cNvPr id="452614" name="Text Box 6"/>
          <p:cNvSpPr txBox="1">
            <a:spLocks noChangeArrowheads="1"/>
          </p:cNvSpPr>
          <p:nvPr/>
        </p:nvSpPr>
        <p:spPr bwMode="auto">
          <a:xfrm>
            <a:off x="7643813" y="1890713"/>
            <a:ext cx="59055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0.5 µm</a:t>
            </a:r>
          </a:p>
        </p:txBody>
      </p:sp>
      <p:sp>
        <p:nvSpPr>
          <p:cNvPr id="452615" name="Text Box 7"/>
          <p:cNvSpPr txBox="1">
            <a:spLocks noChangeArrowheads="1"/>
          </p:cNvSpPr>
          <p:nvPr/>
        </p:nvSpPr>
        <p:spPr bwMode="auto">
          <a:xfrm>
            <a:off x="7775575" y="4029075"/>
            <a:ext cx="59055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1 µm</a:t>
            </a:r>
          </a:p>
        </p:txBody>
      </p:sp>
      <p:sp>
        <p:nvSpPr>
          <p:cNvPr id="452616" name="Text Box 8"/>
          <p:cNvSpPr txBox="1">
            <a:spLocks noChangeArrowheads="1"/>
          </p:cNvSpPr>
          <p:nvPr/>
        </p:nvSpPr>
        <p:spPr bwMode="auto">
          <a:xfrm>
            <a:off x="7643813" y="6237288"/>
            <a:ext cx="59055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0.1 µm</a:t>
            </a:r>
          </a:p>
        </p:txBody>
      </p:sp>
      <p:sp>
        <p:nvSpPr>
          <p:cNvPr id="452617" name="Text Box 9"/>
          <p:cNvSpPr txBox="1">
            <a:spLocks noChangeArrowheads="1"/>
          </p:cNvSpPr>
          <p:nvPr/>
        </p:nvSpPr>
        <p:spPr bwMode="auto">
          <a:xfrm>
            <a:off x="6229350" y="5632450"/>
            <a:ext cx="11668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Gap junction</a:t>
            </a:r>
          </a:p>
        </p:txBody>
      </p:sp>
      <p:sp>
        <p:nvSpPr>
          <p:cNvPr id="452618" name="Text Box 10"/>
          <p:cNvSpPr txBox="1">
            <a:spLocks noChangeArrowheads="1"/>
          </p:cNvSpPr>
          <p:nvPr/>
        </p:nvSpPr>
        <p:spPr bwMode="auto">
          <a:xfrm>
            <a:off x="5295900" y="5849938"/>
            <a:ext cx="12160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Extracellular</a:t>
            </a:r>
          </a:p>
          <a:p>
            <a:pPr algn="l"/>
            <a:r>
              <a:rPr kumimoji="0" lang="en-US" sz="1200" b="1"/>
              <a:t>matrix</a:t>
            </a:r>
          </a:p>
        </p:txBody>
      </p:sp>
      <p:sp>
        <p:nvSpPr>
          <p:cNvPr id="452619" name="Text Box 11"/>
          <p:cNvSpPr txBox="1">
            <a:spLocks noChangeArrowheads="1"/>
          </p:cNvSpPr>
          <p:nvPr/>
        </p:nvSpPr>
        <p:spPr bwMode="auto">
          <a:xfrm>
            <a:off x="2108200" y="4384675"/>
            <a:ext cx="76993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Space</a:t>
            </a:r>
          </a:p>
          <a:p>
            <a:pPr algn="l"/>
            <a:r>
              <a:rPr kumimoji="0" lang="en-US" sz="1200" b="1"/>
              <a:t>between</a:t>
            </a:r>
          </a:p>
          <a:p>
            <a:pPr algn="l"/>
            <a:r>
              <a:rPr kumimoji="0" lang="en-US" sz="1200" b="1"/>
              <a:t>cells</a:t>
            </a:r>
          </a:p>
        </p:txBody>
      </p:sp>
      <p:sp>
        <p:nvSpPr>
          <p:cNvPr id="452620" name="Text Box 12"/>
          <p:cNvSpPr txBox="1">
            <a:spLocks noChangeArrowheads="1"/>
          </p:cNvSpPr>
          <p:nvPr/>
        </p:nvSpPr>
        <p:spPr bwMode="auto">
          <a:xfrm>
            <a:off x="1076325" y="5245100"/>
            <a:ext cx="16938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/>
            <a:r>
              <a:rPr kumimoji="0" lang="en-US" sz="1200" b="1"/>
              <a:t>Plasma membranes</a:t>
            </a:r>
          </a:p>
          <a:p>
            <a:pPr algn="l"/>
            <a:r>
              <a:rPr kumimoji="0" lang="en-US" sz="1200" b="1"/>
              <a:t>of adjacent cells</a:t>
            </a:r>
          </a:p>
        </p:txBody>
      </p:sp>
      <p:sp>
        <p:nvSpPr>
          <p:cNvPr id="452621" name="Line 13"/>
          <p:cNvSpPr>
            <a:spLocks noChangeShapeType="1"/>
          </p:cNvSpPr>
          <p:nvPr/>
        </p:nvSpPr>
        <p:spPr bwMode="auto">
          <a:xfrm>
            <a:off x="5035550" y="5667375"/>
            <a:ext cx="200025" cy="165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2" name="Line 14"/>
          <p:cNvSpPr>
            <a:spLocks noChangeShapeType="1"/>
          </p:cNvSpPr>
          <p:nvPr/>
        </p:nvSpPr>
        <p:spPr bwMode="auto">
          <a:xfrm flipH="1">
            <a:off x="2546350" y="5060950"/>
            <a:ext cx="1095375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3" name="Line 15"/>
          <p:cNvSpPr>
            <a:spLocks noChangeShapeType="1"/>
          </p:cNvSpPr>
          <p:nvPr/>
        </p:nvSpPr>
        <p:spPr bwMode="auto">
          <a:xfrm flipV="1">
            <a:off x="2546350" y="5105400"/>
            <a:ext cx="1149350" cy="327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4" name="Line 16"/>
          <p:cNvSpPr>
            <a:spLocks noChangeShapeType="1"/>
          </p:cNvSpPr>
          <p:nvPr/>
        </p:nvSpPr>
        <p:spPr bwMode="auto">
          <a:xfrm>
            <a:off x="2762250" y="4686300"/>
            <a:ext cx="89535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5" name="Line 17"/>
          <p:cNvSpPr>
            <a:spLocks noChangeShapeType="1"/>
          </p:cNvSpPr>
          <p:nvPr/>
        </p:nvSpPr>
        <p:spPr bwMode="auto">
          <a:xfrm>
            <a:off x="6800850" y="914400"/>
            <a:ext cx="911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6" name="Line 18"/>
          <p:cNvSpPr>
            <a:spLocks noChangeShapeType="1"/>
          </p:cNvSpPr>
          <p:nvPr/>
        </p:nvSpPr>
        <p:spPr bwMode="auto">
          <a:xfrm>
            <a:off x="7753350" y="1847850"/>
            <a:ext cx="35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7" name="Line 19"/>
          <p:cNvSpPr>
            <a:spLocks noChangeShapeType="1"/>
          </p:cNvSpPr>
          <p:nvPr/>
        </p:nvSpPr>
        <p:spPr bwMode="auto">
          <a:xfrm>
            <a:off x="7756525" y="1806575"/>
            <a:ext cx="0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8" name="Line 20"/>
          <p:cNvSpPr>
            <a:spLocks noChangeShapeType="1"/>
          </p:cNvSpPr>
          <p:nvPr/>
        </p:nvSpPr>
        <p:spPr bwMode="auto">
          <a:xfrm>
            <a:off x="8102600" y="1806575"/>
            <a:ext cx="0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29" name="Line 21"/>
          <p:cNvSpPr>
            <a:spLocks noChangeShapeType="1"/>
          </p:cNvSpPr>
          <p:nvPr/>
        </p:nvSpPr>
        <p:spPr bwMode="auto">
          <a:xfrm>
            <a:off x="7591425" y="6213475"/>
            <a:ext cx="520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0" name="Line 22"/>
          <p:cNvSpPr>
            <a:spLocks noChangeShapeType="1"/>
          </p:cNvSpPr>
          <p:nvPr/>
        </p:nvSpPr>
        <p:spPr bwMode="auto">
          <a:xfrm flipV="1">
            <a:off x="3473450" y="3559175"/>
            <a:ext cx="460375" cy="146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1" name="Line 23"/>
          <p:cNvSpPr>
            <a:spLocks noChangeShapeType="1"/>
          </p:cNvSpPr>
          <p:nvPr/>
        </p:nvSpPr>
        <p:spPr bwMode="auto">
          <a:xfrm>
            <a:off x="3933825" y="3559175"/>
            <a:ext cx="34925" cy="146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2" name="Text Box 24"/>
          <p:cNvSpPr txBox="1">
            <a:spLocks noChangeArrowheads="1"/>
          </p:cNvSpPr>
          <p:nvPr/>
        </p:nvSpPr>
        <p:spPr bwMode="auto">
          <a:xfrm>
            <a:off x="3714750" y="3225800"/>
            <a:ext cx="992188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Intermediate</a:t>
            </a:r>
          </a:p>
          <a:p>
            <a:pPr algn="l">
              <a:lnSpc>
                <a:spcPct val="90000"/>
              </a:lnSpc>
            </a:pPr>
            <a:r>
              <a:rPr kumimoji="0" lang="en-US" sz="1200" b="1"/>
              <a:t>filaments</a:t>
            </a:r>
          </a:p>
        </p:txBody>
      </p:sp>
      <p:sp>
        <p:nvSpPr>
          <p:cNvPr id="452633" name="Text Box 25"/>
          <p:cNvSpPr txBox="1">
            <a:spLocks noChangeArrowheads="1"/>
          </p:cNvSpPr>
          <p:nvPr/>
        </p:nvSpPr>
        <p:spPr bwMode="auto">
          <a:xfrm>
            <a:off x="4229100" y="2921000"/>
            <a:ext cx="1058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kumimoji="0" lang="en-US" sz="1200" b="1"/>
              <a:t>Tight junction</a:t>
            </a:r>
          </a:p>
        </p:txBody>
      </p:sp>
      <p:sp>
        <p:nvSpPr>
          <p:cNvPr id="452634" name="Line 26"/>
          <p:cNvSpPr>
            <a:spLocks noChangeShapeType="1"/>
          </p:cNvSpPr>
          <p:nvPr/>
        </p:nvSpPr>
        <p:spPr bwMode="auto">
          <a:xfrm flipV="1">
            <a:off x="5318125" y="2889250"/>
            <a:ext cx="139700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5" name="Text Box 27"/>
          <p:cNvSpPr txBox="1">
            <a:spLocks noChangeArrowheads="1"/>
          </p:cNvSpPr>
          <p:nvPr/>
        </p:nvSpPr>
        <p:spPr bwMode="auto">
          <a:xfrm>
            <a:off x="4083050" y="3597275"/>
            <a:ext cx="1058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kumimoji="0" lang="en-US" sz="1200" b="1"/>
              <a:t>Desmosome</a:t>
            </a:r>
          </a:p>
        </p:txBody>
      </p:sp>
      <p:sp>
        <p:nvSpPr>
          <p:cNvPr id="452636" name="Text Box 28"/>
          <p:cNvSpPr txBox="1">
            <a:spLocks noChangeArrowheads="1"/>
          </p:cNvSpPr>
          <p:nvPr/>
        </p:nvSpPr>
        <p:spPr bwMode="auto">
          <a:xfrm>
            <a:off x="4587875" y="4210050"/>
            <a:ext cx="725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r>
              <a:rPr kumimoji="0" lang="en-US" sz="1200" b="1"/>
              <a:t>Gap</a:t>
            </a:r>
          </a:p>
          <a:p>
            <a:pPr algn="l">
              <a:lnSpc>
                <a:spcPct val="90000"/>
              </a:lnSpc>
            </a:pPr>
            <a:r>
              <a:rPr kumimoji="0" lang="en-US" sz="1200" b="1"/>
              <a:t>junctions</a:t>
            </a:r>
          </a:p>
        </p:txBody>
      </p:sp>
      <p:sp>
        <p:nvSpPr>
          <p:cNvPr id="452637" name="Line 29"/>
          <p:cNvSpPr>
            <a:spLocks noChangeShapeType="1"/>
          </p:cNvSpPr>
          <p:nvPr/>
        </p:nvSpPr>
        <p:spPr bwMode="auto">
          <a:xfrm>
            <a:off x="5162550" y="3702050"/>
            <a:ext cx="298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8" name="Line 30"/>
          <p:cNvSpPr>
            <a:spLocks noChangeShapeType="1"/>
          </p:cNvSpPr>
          <p:nvPr/>
        </p:nvSpPr>
        <p:spPr bwMode="auto">
          <a:xfrm>
            <a:off x="5299075" y="4448175"/>
            <a:ext cx="165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39" name="Line 31"/>
          <p:cNvSpPr>
            <a:spLocks noChangeShapeType="1"/>
          </p:cNvSpPr>
          <p:nvPr/>
        </p:nvSpPr>
        <p:spPr bwMode="auto">
          <a:xfrm>
            <a:off x="7591425" y="6178550"/>
            <a:ext cx="0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40" name="Line 32"/>
          <p:cNvSpPr>
            <a:spLocks noChangeShapeType="1"/>
          </p:cNvSpPr>
          <p:nvPr/>
        </p:nvSpPr>
        <p:spPr bwMode="auto">
          <a:xfrm>
            <a:off x="8108950" y="6175375"/>
            <a:ext cx="0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41" name="Line 33"/>
          <p:cNvSpPr>
            <a:spLocks noChangeShapeType="1"/>
          </p:cNvSpPr>
          <p:nvPr/>
        </p:nvSpPr>
        <p:spPr bwMode="auto">
          <a:xfrm>
            <a:off x="7820025" y="3987800"/>
            <a:ext cx="288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42" name="Line 34"/>
          <p:cNvSpPr>
            <a:spLocks noChangeShapeType="1"/>
          </p:cNvSpPr>
          <p:nvPr/>
        </p:nvSpPr>
        <p:spPr bwMode="auto">
          <a:xfrm>
            <a:off x="7820025" y="3949700"/>
            <a:ext cx="0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43" name="Line 35"/>
          <p:cNvSpPr>
            <a:spLocks noChangeShapeType="1"/>
          </p:cNvSpPr>
          <p:nvPr/>
        </p:nvSpPr>
        <p:spPr bwMode="auto">
          <a:xfrm>
            <a:off x="8108950" y="3949700"/>
            <a:ext cx="0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644" name="Line 36"/>
          <p:cNvSpPr>
            <a:spLocks noChangeShapeType="1"/>
          </p:cNvSpPr>
          <p:nvPr/>
        </p:nvSpPr>
        <p:spPr bwMode="auto">
          <a:xfrm>
            <a:off x="7200900" y="5726113"/>
            <a:ext cx="458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534400" cy="4854575"/>
          </a:xfrm>
        </p:spPr>
        <p:txBody>
          <a:bodyPr/>
          <a:lstStyle/>
          <a:p>
            <a:r>
              <a:rPr lang="en-US" sz="2800"/>
              <a:t>Two basic types of electron microscopes (EMs) are used to study subcellular structures </a:t>
            </a:r>
          </a:p>
          <a:p>
            <a:r>
              <a:rPr lang="en-US" sz="2800"/>
              <a:t>Scanning electron microscopes (SEMs) focus a beam of electrons onto the surface of a specimen, providing images that look 3D</a:t>
            </a:r>
          </a:p>
          <a:p>
            <a:r>
              <a:rPr lang="en-US" sz="2800"/>
              <a:t>Transmission electron microscopes (TEMs) focus a beam of electrons through a specimen </a:t>
            </a:r>
          </a:p>
          <a:p>
            <a:r>
              <a:rPr lang="en-US" sz="2800"/>
              <a:t>TEMs are used mainly to study the internal ultrastructure of cells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Isolating Organelles by Cell Fractionation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534400" cy="3295650"/>
          </a:xfrm>
        </p:spPr>
        <p:txBody>
          <a:bodyPr/>
          <a:lstStyle/>
          <a:p>
            <a:r>
              <a:rPr lang="en-US" sz="2800"/>
              <a:t>Cell fractionation takes cells apart and separates the major organelles from one another</a:t>
            </a:r>
          </a:p>
          <a:p>
            <a:r>
              <a:rPr lang="en-US" sz="2800"/>
              <a:t>Ultracentrifuges fractionate cells into their component parts</a:t>
            </a:r>
          </a:p>
          <a:p>
            <a:r>
              <a:rPr lang="en-US" sz="2800"/>
              <a:t>Cell fractionation enables scientists to determine the functions of organelles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698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213" y="422275"/>
            <a:ext cx="8535987" cy="6011863"/>
          </a:xfrm>
          <a:prstGeom prst="rect">
            <a:avLst/>
          </a:prstGeom>
          <a:noFill/>
        </p:spPr>
      </p:pic>
      <p:sp>
        <p:nvSpPr>
          <p:cNvPr id="413699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1981200" cy="304800"/>
          </a:xfrm>
          <a:noFill/>
          <a:ln/>
          <a:effectLst/>
        </p:spPr>
        <p:txBody>
          <a:bodyPr>
            <a:normAutofit fontScale="90000"/>
          </a:bodyPr>
          <a:lstStyle/>
          <a:p>
            <a:r>
              <a:rPr lang="en-US" sz="1500">
                <a:solidFill>
                  <a:schemeClr val="tx1"/>
                </a:solidFill>
              </a:rPr>
              <a:t>LE 6-5a</a:t>
            </a:r>
            <a:endParaRPr lang="en-US" sz="1500"/>
          </a:p>
        </p:txBody>
      </p:sp>
      <p:sp>
        <p:nvSpPr>
          <p:cNvPr id="413700" name="Text Box 1028"/>
          <p:cNvSpPr txBox="1">
            <a:spLocks noChangeArrowheads="1"/>
          </p:cNvSpPr>
          <p:nvPr/>
        </p:nvSpPr>
        <p:spPr bwMode="auto">
          <a:xfrm>
            <a:off x="3213100" y="3016250"/>
            <a:ext cx="3778250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90000"/>
              </a:lnSpc>
              <a:buFont typeface="Times" charset="0"/>
              <a:buNone/>
            </a:pPr>
            <a:r>
              <a:rPr kumimoji="0" lang="en-US" sz="2700" b="1"/>
              <a:t>Homogenization</a:t>
            </a:r>
            <a:endParaRPr kumimoji="0" lang="en-US" sz="2700" b="1">
              <a:latin typeface="Times" charset="0"/>
            </a:endParaRPr>
          </a:p>
        </p:txBody>
      </p:sp>
      <p:sp>
        <p:nvSpPr>
          <p:cNvPr id="413701" name="Text Box 1029"/>
          <p:cNvSpPr txBox="1">
            <a:spLocks noChangeArrowheads="1"/>
          </p:cNvSpPr>
          <p:nvPr/>
        </p:nvSpPr>
        <p:spPr bwMode="auto">
          <a:xfrm>
            <a:off x="6715125" y="4368800"/>
            <a:ext cx="21590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90000"/>
              </a:lnSpc>
              <a:buFont typeface="Times" charset="0"/>
              <a:buNone/>
            </a:pPr>
            <a:r>
              <a:rPr kumimoji="0" lang="en-US" sz="2700" b="1"/>
              <a:t>Homogenate</a:t>
            </a:r>
            <a:endParaRPr kumimoji="0" lang="en-US" sz="2700" b="1">
              <a:latin typeface="Times" charset="0"/>
            </a:endParaRPr>
          </a:p>
        </p:txBody>
      </p:sp>
      <p:sp>
        <p:nvSpPr>
          <p:cNvPr id="413702" name="Text Box 1030"/>
          <p:cNvSpPr txBox="1">
            <a:spLocks noChangeArrowheads="1"/>
          </p:cNvSpPr>
          <p:nvPr/>
        </p:nvSpPr>
        <p:spPr bwMode="auto">
          <a:xfrm>
            <a:off x="1714500" y="4105275"/>
            <a:ext cx="1254125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2700" b="1"/>
              <a:t>Tissue</a:t>
            </a:r>
          </a:p>
          <a:p>
            <a:pPr marL="457200" indent="-457200" algn="l">
              <a:lnSpc>
                <a:spcPct val="80000"/>
              </a:lnSpc>
              <a:buFont typeface="Times" charset="0"/>
              <a:buNone/>
            </a:pPr>
            <a:r>
              <a:rPr kumimoji="0" lang="en-US" sz="2700" b="1"/>
              <a:t>cells</a:t>
            </a:r>
            <a:endParaRPr kumimoji="0" lang="en-US" sz="2700" b="1">
              <a:latin typeface="Times" charset="0"/>
            </a:endParaRPr>
          </a:p>
        </p:txBody>
      </p:sp>
      <p:sp>
        <p:nvSpPr>
          <p:cNvPr id="413703" name="Text Box 1031"/>
          <p:cNvSpPr txBox="1">
            <a:spLocks noChangeArrowheads="1"/>
          </p:cNvSpPr>
          <p:nvPr/>
        </p:nvSpPr>
        <p:spPr bwMode="auto">
          <a:xfrm>
            <a:off x="2514600" y="5854700"/>
            <a:ext cx="46196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pPr marL="457200" indent="-457200" algn="l">
              <a:lnSpc>
                <a:spcPct val="90000"/>
              </a:lnSpc>
              <a:buFont typeface="Times" charset="0"/>
              <a:buNone/>
            </a:pPr>
            <a:r>
              <a:rPr kumimoji="0" lang="en-US" sz="2700" b="1"/>
              <a:t>Differential centrifugation</a:t>
            </a:r>
            <a:endParaRPr kumimoji="0" lang="en-US" sz="2700" b="1">
              <a:latin typeface="Times" charset="0"/>
            </a:endParaRPr>
          </a:p>
        </p:txBody>
      </p:sp>
      <p:sp>
        <p:nvSpPr>
          <p:cNvPr id="413704" name="Line 1032"/>
          <p:cNvSpPr>
            <a:spLocks noChangeShapeType="1"/>
          </p:cNvSpPr>
          <p:nvPr/>
        </p:nvSpPr>
        <p:spPr bwMode="auto">
          <a:xfrm>
            <a:off x="908050" y="3956050"/>
            <a:ext cx="768350" cy="336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705" name="Line 1033"/>
          <p:cNvSpPr>
            <a:spLocks noChangeShapeType="1"/>
          </p:cNvSpPr>
          <p:nvPr/>
        </p:nvSpPr>
        <p:spPr bwMode="auto">
          <a:xfrm>
            <a:off x="7743825" y="3959225"/>
            <a:ext cx="0" cy="39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BTEXT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2660</Words>
  <Application>Microsoft Macintosh PowerPoint</Application>
  <PresentationFormat>On-screen Show (4:3)</PresentationFormat>
  <Paragraphs>638</Paragraphs>
  <Slides>69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Chapter 6</vt:lpstr>
      <vt:lpstr>Overview: The Importance of Cells</vt:lpstr>
      <vt:lpstr>Microscopy</vt:lpstr>
      <vt:lpstr>LE 6-2</vt:lpstr>
      <vt:lpstr>Slide 5</vt:lpstr>
      <vt:lpstr>LE 6-3a</vt:lpstr>
      <vt:lpstr>Slide 7</vt:lpstr>
      <vt:lpstr>Isolating Organelles by Cell Fractionation</vt:lpstr>
      <vt:lpstr>LE 6-5a</vt:lpstr>
      <vt:lpstr>LE 6-5b</vt:lpstr>
      <vt:lpstr>Concept 6.2: Eukaryotic cells have internal membranes that compartmentalize their functions</vt:lpstr>
      <vt:lpstr>Comparing Prokaryotic and Eukaryotic Cells</vt:lpstr>
      <vt:lpstr>Slide 13</vt:lpstr>
      <vt:lpstr>LE 6-6</vt:lpstr>
      <vt:lpstr>Slide 15</vt:lpstr>
      <vt:lpstr>LE 6-7</vt:lpstr>
      <vt:lpstr>Slide 17</vt:lpstr>
      <vt:lpstr>LE 6-8</vt:lpstr>
      <vt:lpstr>A Panoramic View of the Eukaryotic Cell</vt:lpstr>
      <vt:lpstr>LE 6-9a</vt:lpstr>
      <vt:lpstr>LE 6-9b</vt:lpstr>
      <vt:lpstr>Concept 6.3: The eukaryotic cell’s genetic instructions are housed in the nucleus and carried out by the ribosomes</vt:lpstr>
      <vt:lpstr>The Nucleus: Genetic Library of the Cell</vt:lpstr>
      <vt:lpstr>LE 6-10</vt:lpstr>
      <vt:lpstr>Ribosomes: Protein Factories in the Cell</vt:lpstr>
      <vt:lpstr>LE 6-11</vt:lpstr>
      <vt:lpstr>Concept 6.4: The endomembrane system regulates protein traffic and performs metabolic functions in the cell</vt:lpstr>
      <vt:lpstr>The Endoplasmic Reticulum: Biosynthetic Factory</vt:lpstr>
      <vt:lpstr>LE 6-12</vt:lpstr>
      <vt:lpstr>Functions of Smooth ER</vt:lpstr>
      <vt:lpstr>Functions of Rough ER</vt:lpstr>
      <vt:lpstr>The Golgi Apparatus: Shipping and  Receiving Center</vt:lpstr>
      <vt:lpstr>LE 6-13</vt:lpstr>
      <vt:lpstr>Lysosomes: Digestive Compartments</vt:lpstr>
      <vt:lpstr>LE 6-14a</vt:lpstr>
      <vt:lpstr>LE 6-14b</vt:lpstr>
      <vt:lpstr>Vacuoles: Diverse Maintenance Compartments</vt:lpstr>
      <vt:lpstr>Slide 38</vt:lpstr>
      <vt:lpstr>Concept 6.5: Mitochondria and chloroplasts change energy from one form to another</vt:lpstr>
      <vt:lpstr>Mitochondria: Chemical Energy Conversion</vt:lpstr>
      <vt:lpstr>LE 6-17</vt:lpstr>
      <vt:lpstr>Chloroplasts: Capture of Light Energy</vt:lpstr>
      <vt:lpstr>LE 6-18</vt:lpstr>
      <vt:lpstr>Peroxisomes: Oxidation</vt:lpstr>
      <vt:lpstr>LE 6-19</vt:lpstr>
      <vt:lpstr>Concept 6.6: The cytoskeleton is a network of fibers that organizes structures and activities in the cell</vt:lpstr>
      <vt:lpstr>Roles of the Cytoskeleton: Support, Motility, and Regulation</vt:lpstr>
      <vt:lpstr>LE 6-21a</vt:lpstr>
      <vt:lpstr>Slide 49</vt:lpstr>
      <vt:lpstr>Slide 50</vt:lpstr>
      <vt:lpstr>Slide 51</vt:lpstr>
      <vt:lpstr>Microtubules</vt:lpstr>
      <vt:lpstr>LE 6-22</vt:lpstr>
      <vt:lpstr>Slide 54</vt:lpstr>
      <vt:lpstr>Slide 55</vt:lpstr>
      <vt:lpstr>LE 6-25a</vt:lpstr>
      <vt:lpstr>Slide 57</vt:lpstr>
      <vt:lpstr>LE 6-27a</vt:lpstr>
      <vt:lpstr>Slide 59</vt:lpstr>
      <vt:lpstr>LE 6-27b</vt:lpstr>
      <vt:lpstr>Concept 6.7: Extracellular components and connections between cells help coordinate cellular activities</vt:lpstr>
      <vt:lpstr>Cell Walls of Plants</vt:lpstr>
      <vt:lpstr>LE 6-28</vt:lpstr>
      <vt:lpstr>Plants: Plasmodesmata</vt:lpstr>
      <vt:lpstr>The Extracellular Matrix (ECM) of Animal Cells</vt:lpstr>
      <vt:lpstr>LE 6-29a</vt:lpstr>
      <vt:lpstr>Intercellular Junctions</vt:lpstr>
      <vt:lpstr>Animals: Tight Junctions, Desmosomes, and Gap Junctions</vt:lpstr>
      <vt:lpstr>LE 6-31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Rita Harvey</dc:creator>
  <cp:lastModifiedBy>Rita Harvey</cp:lastModifiedBy>
  <cp:revision>4</cp:revision>
  <dcterms:created xsi:type="dcterms:W3CDTF">2011-10-02T23:52:22Z</dcterms:created>
  <dcterms:modified xsi:type="dcterms:W3CDTF">2011-10-02T23:58:04Z</dcterms:modified>
</cp:coreProperties>
</file>